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97" r:id="rId3"/>
    <p:sldId id="292" r:id="rId4"/>
    <p:sldId id="293" r:id="rId5"/>
    <p:sldId id="296" r:id="rId6"/>
    <p:sldId id="294" r:id="rId7"/>
    <p:sldId id="295" r:id="rId8"/>
    <p:sldId id="298" r:id="rId9"/>
    <p:sldId id="299" r:id="rId10"/>
    <p:sldId id="300" r:id="rId11"/>
    <p:sldId id="302" r:id="rId12"/>
    <p:sldId id="301" r:id="rId13"/>
    <p:sldId id="311" r:id="rId14"/>
    <p:sldId id="304" r:id="rId15"/>
    <p:sldId id="305" r:id="rId16"/>
    <p:sldId id="306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E208E8-14E3-804C-A676-AC27E1F7F765}">
          <p14:sldIdLst>
            <p14:sldId id="257"/>
            <p14:sldId id="297"/>
            <p14:sldId id="292"/>
            <p14:sldId id="293"/>
            <p14:sldId id="296"/>
            <p14:sldId id="294"/>
            <p14:sldId id="295"/>
            <p14:sldId id="298"/>
            <p14:sldId id="299"/>
            <p14:sldId id="300"/>
            <p14:sldId id="302"/>
            <p14:sldId id="301"/>
            <p14:sldId id="311"/>
            <p14:sldId id="304"/>
            <p14:sldId id="305"/>
            <p14:sldId id="306"/>
            <p14:sldId id="309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67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pos="5616" userDrawn="1">
          <p15:clr>
            <a:srgbClr val="A4A3A4"/>
          </p15:clr>
        </p15:guide>
        <p15:guide id="6" pos="5456" userDrawn="1">
          <p15:clr>
            <a:srgbClr val="A4A3A4"/>
          </p15:clr>
        </p15:guide>
        <p15:guide id="7" orient="horz" pos="9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0FF"/>
    <a:srgbClr val="9A73FF"/>
    <a:srgbClr val="FF9333"/>
    <a:srgbClr val="FFAE66"/>
    <a:srgbClr val="575E70"/>
    <a:srgbClr val="41424E"/>
    <a:srgbClr val="E7E7EF"/>
    <a:srgbClr val="767683"/>
    <a:srgbClr val="AAABB6"/>
    <a:srgbClr val="F52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3" autoAdjust="0"/>
    <p:restoredTop sz="94704" autoAdjust="0"/>
  </p:normalViewPr>
  <p:slideViewPr>
    <p:cSldViewPr>
      <p:cViewPr>
        <p:scale>
          <a:sx n="103" d="100"/>
          <a:sy n="103" d="100"/>
        </p:scale>
        <p:origin x="-1624" y="-112"/>
      </p:cViewPr>
      <p:guideLst>
        <p:guide orient="horz" pos="2160"/>
        <p:guide orient="horz" pos="968"/>
        <p:guide pos="2880"/>
        <p:guide pos="267"/>
        <p:guide pos="302"/>
        <p:guide pos="5616"/>
        <p:guide pos="5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9D313-B4A9-4F3A-A685-C192297BC3F9}" type="datetimeFigureOut">
              <a:rPr lang="en-US" smtClean="0"/>
              <a:t>12/09/17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C7F19-15F3-40F7-B2D3-C80B365C1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941BC-8794-4D55-A7EC-8AF6F478985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9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243076" y="4566630"/>
            <a:ext cx="7900923" cy="2291370"/>
            <a:chOff x="2435225" y="4024313"/>
            <a:chExt cx="9759950" cy="2830512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2597150" y="4064000"/>
              <a:ext cx="9598025" cy="2790825"/>
            </a:xfrm>
            <a:custGeom>
              <a:avLst/>
              <a:gdLst>
                <a:gd name="T0" fmla="*/ 6046 w 6046"/>
                <a:gd name="T1" fmla="*/ 0 h 1758"/>
                <a:gd name="T2" fmla="*/ 3998 w 6046"/>
                <a:gd name="T3" fmla="*/ 881 h 1758"/>
                <a:gd name="T4" fmla="*/ 0 w 6046"/>
                <a:gd name="T5" fmla="*/ 1758 h 1758"/>
                <a:gd name="T6" fmla="*/ 6046 w 6046"/>
                <a:gd name="T7" fmla="*/ 1758 h 1758"/>
                <a:gd name="T8" fmla="*/ 6046 w 6046"/>
                <a:gd name="T9" fmla="*/ 0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6" h="1758">
                  <a:moveTo>
                    <a:pt x="6046" y="0"/>
                  </a:moveTo>
                  <a:lnTo>
                    <a:pt x="3998" y="881"/>
                  </a:lnTo>
                  <a:lnTo>
                    <a:pt x="0" y="1758"/>
                  </a:lnTo>
                  <a:lnTo>
                    <a:pt x="6046" y="1758"/>
                  </a:lnTo>
                  <a:lnTo>
                    <a:pt x="6046" y="0"/>
                  </a:lnTo>
                  <a:close/>
                </a:path>
              </a:pathLst>
            </a:custGeom>
            <a:solidFill>
              <a:srgbClr val="2D36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2435225" y="5462588"/>
              <a:ext cx="6508750" cy="1392237"/>
            </a:xfrm>
            <a:custGeom>
              <a:avLst/>
              <a:gdLst>
                <a:gd name="T0" fmla="*/ 2141 w 4100"/>
                <a:gd name="T1" fmla="*/ 877 h 877"/>
                <a:gd name="T2" fmla="*/ 4100 w 4100"/>
                <a:gd name="T3" fmla="*/ 0 h 877"/>
                <a:gd name="T4" fmla="*/ 0 w 4100"/>
                <a:gd name="T5" fmla="*/ 877 h 877"/>
                <a:gd name="T6" fmla="*/ 2141 w 4100"/>
                <a:gd name="T7" fmla="*/ 87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00" h="877">
                  <a:moveTo>
                    <a:pt x="2141" y="877"/>
                  </a:moveTo>
                  <a:lnTo>
                    <a:pt x="4100" y="0"/>
                  </a:lnTo>
                  <a:lnTo>
                    <a:pt x="0" y="877"/>
                  </a:lnTo>
                  <a:lnTo>
                    <a:pt x="2141" y="877"/>
                  </a:lnTo>
                  <a:close/>
                </a:path>
              </a:pathLst>
            </a:custGeom>
            <a:solidFill>
              <a:srgbClr val="6534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943975" y="4024313"/>
              <a:ext cx="3251200" cy="1438275"/>
            </a:xfrm>
            <a:custGeom>
              <a:avLst/>
              <a:gdLst>
                <a:gd name="T0" fmla="*/ 2048 w 2048"/>
                <a:gd name="T1" fmla="*/ 0 h 906"/>
                <a:gd name="T2" fmla="*/ 0 w 2048"/>
                <a:gd name="T3" fmla="*/ 906 h 906"/>
                <a:gd name="T4" fmla="*/ 2048 w 2048"/>
                <a:gd name="T5" fmla="*/ 473 h 906"/>
                <a:gd name="T6" fmla="*/ 2048 w 2048"/>
                <a:gd name="T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8" h="906">
                  <a:moveTo>
                    <a:pt x="2048" y="0"/>
                  </a:moveTo>
                  <a:lnTo>
                    <a:pt x="0" y="906"/>
                  </a:lnTo>
                  <a:lnTo>
                    <a:pt x="2048" y="473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rgbClr val="7676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0060" y="2481567"/>
            <a:ext cx="6099158" cy="560070"/>
          </a:xfrm>
        </p:spPr>
        <p:txBody>
          <a:bodyPr lIns="0" anchor="t">
            <a:noAutofit/>
          </a:bodyPr>
          <a:lstStyle>
            <a:lvl1pPr algn="l"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0060" y="3251041"/>
            <a:ext cx="4597718" cy="1106185"/>
          </a:xfrm>
        </p:spPr>
        <p:txBody>
          <a:bodyPr lIns="0">
            <a:noAutofit/>
          </a:bodyPr>
          <a:lstStyle>
            <a:lvl1pPr marL="0" indent="0" algn="l">
              <a:buNone/>
              <a:defRPr sz="2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80060" y="6356351"/>
            <a:ext cx="4377690" cy="365125"/>
          </a:xfrm>
        </p:spPr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060" y="337383"/>
            <a:ext cx="2431728" cy="7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4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rang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1539240"/>
            <a:ext cx="3868340" cy="509480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86916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2291787"/>
            <a:ext cx="3868340" cy="35451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39240"/>
            <a:ext cx="3887391" cy="509480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86916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91787"/>
            <a:ext cx="3887391" cy="35451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 w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9564" y="6427590"/>
            <a:ext cx="978408" cy="30921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1239070"/>
            <a:ext cx="3868340" cy="446590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86916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1817803"/>
            <a:ext cx="3868340" cy="1782502"/>
          </a:xfrm>
        </p:spPr>
        <p:txBody>
          <a:bodyPr/>
          <a:lstStyle>
            <a:lvl1pPr marL="105966" indent="-105966">
              <a:spcBef>
                <a:spcPts val="675"/>
              </a:spcBef>
              <a:defRPr sz="1200"/>
            </a:lvl1pPr>
            <a:lvl2pPr marL="245269" indent="-123825">
              <a:defRPr sz="1050"/>
            </a:lvl2pPr>
            <a:lvl3pPr marL="369094" indent="-109538">
              <a:defRPr sz="900"/>
            </a:lvl3pPr>
            <a:lvl4pPr marL="473869" indent="-91679">
              <a:defRPr sz="788"/>
            </a:lvl4pPr>
            <a:lvl5pPr marL="577454" indent="-95250">
              <a:defRPr sz="7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9070"/>
            <a:ext cx="3887391" cy="446590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86916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17803"/>
            <a:ext cx="3887391" cy="1782502"/>
          </a:xfrm>
        </p:spPr>
        <p:txBody>
          <a:bodyPr vert="horz" lIns="0" tIns="0" rIns="91440" bIns="45720" rtlCol="0">
            <a:noAutofit/>
          </a:bodyPr>
          <a:lstStyle>
            <a:lvl1pPr>
              <a:spcBef>
                <a:spcPts val="675"/>
              </a:spcBef>
              <a:defRPr lang="en-US" sz="1200" dirty="0" smtClean="0"/>
            </a:lvl1pPr>
            <a:lvl2pPr>
              <a:defRPr lang="en-US" sz="1050" dirty="0" smtClean="0"/>
            </a:lvl2pPr>
            <a:lvl3pPr>
              <a:defRPr lang="en-US" sz="900" dirty="0" smtClean="0"/>
            </a:lvl3pPr>
            <a:lvl4pPr>
              <a:defRPr lang="en-US" sz="788" dirty="0" smtClean="0"/>
            </a:lvl4pPr>
            <a:lvl5pPr>
              <a:defRPr lang="en-US" sz="788" dirty="0"/>
            </a:lvl5pPr>
          </a:lstStyle>
          <a:p>
            <a:pPr marL="105966" lvl="0" indent="-105966"/>
            <a:r>
              <a:rPr lang="en-US" dirty="0" smtClean="0"/>
              <a:t>Click to edit Master text styles</a:t>
            </a:r>
          </a:p>
          <a:p>
            <a:pPr marL="245269" lvl="1" indent="-123825"/>
            <a:r>
              <a:rPr lang="en-US" dirty="0" smtClean="0"/>
              <a:t>Second level</a:t>
            </a:r>
          </a:p>
          <a:p>
            <a:pPr marL="369094" lvl="2"/>
            <a:r>
              <a:rPr lang="en-US" dirty="0" smtClean="0"/>
              <a:t>Third level</a:t>
            </a:r>
          </a:p>
          <a:p>
            <a:pPr marL="473869" lvl="3"/>
            <a:r>
              <a:rPr lang="en-US" dirty="0" smtClean="0"/>
              <a:t>Fourth level</a:t>
            </a:r>
          </a:p>
          <a:p>
            <a:pPr marL="577454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80060" y="365126"/>
            <a:ext cx="7886700" cy="625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80061" y="3767945"/>
            <a:ext cx="3868340" cy="446590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86916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80061" y="4346678"/>
            <a:ext cx="3868340" cy="1782502"/>
          </a:xfrm>
        </p:spPr>
        <p:txBody>
          <a:bodyPr/>
          <a:lstStyle>
            <a:lvl1pPr marL="105966" indent="-105966">
              <a:spcBef>
                <a:spcPts val="675"/>
              </a:spcBef>
              <a:defRPr sz="1200"/>
            </a:lvl1pPr>
            <a:lvl2pPr marL="245269" indent="-123825">
              <a:defRPr sz="1050"/>
            </a:lvl2pPr>
            <a:lvl3pPr marL="369094" indent="-109538">
              <a:defRPr sz="900"/>
            </a:lvl3pPr>
            <a:lvl4pPr marL="473869" indent="-91679">
              <a:defRPr sz="788"/>
            </a:lvl4pPr>
            <a:lvl5pPr marL="577454" indent="-95250">
              <a:defRPr sz="788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29150" y="3767945"/>
            <a:ext cx="3887391" cy="446590"/>
          </a:xfrm>
          <a:prstGeom prst="roundRect">
            <a:avLst/>
          </a:prstGeom>
          <a:solidFill>
            <a:schemeClr val="accent1"/>
          </a:solidFill>
        </p:spPr>
        <p:txBody>
          <a:bodyPr anchor="ctr"/>
          <a:lstStyle>
            <a:lvl1pPr marL="86916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4629150" y="4346678"/>
            <a:ext cx="3887391" cy="1782502"/>
          </a:xfrm>
        </p:spPr>
        <p:txBody>
          <a:bodyPr vert="horz" lIns="0" tIns="0" rIns="91440" bIns="45720" rtlCol="0">
            <a:noAutofit/>
          </a:bodyPr>
          <a:lstStyle>
            <a:lvl1pPr>
              <a:spcBef>
                <a:spcPts val="675"/>
              </a:spcBef>
              <a:defRPr lang="en-US" sz="1200" dirty="0" smtClean="0"/>
            </a:lvl1pPr>
            <a:lvl2pPr>
              <a:defRPr lang="en-US" sz="1050" dirty="0" smtClean="0"/>
            </a:lvl2pPr>
            <a:lvl3pPr>
              <a:defRPr lang="en-US" sz="900" dirty="0" smtClean="0"/>
            </a:lvl3pPr>
            <a:lvl4pPr>
              <a:defRPr lang="en-US" sz="788" dirty="0" smtClean="0"/>
            </a:lvl4pPr>
            <a:lvl5pPr>
              <a:defRPr lang="en-US" sz="788" dirty="0"/>
            </a:lvl5pPr>
          </a:lstStyle>
          <a:p>
            <a:pPr marL="105966" lvl="0" indent="-105966"/>
            <a:r>
              <a:rPr lang="en-US" dirty="0" smtClean="0"/>
              <a:t>Click to edit Master text styles</a:t>
            </a:r>
          </a:p>
          <a:p>
            <a:pPr marL="245269" lvl="1" indent="-123825"/>
            <a:r>
              <a:rPr lang="en-US" dirty="0" smtClean="0"/>
              <a:t>Second level</a:t>
            </a:r>
          </a:p>
          <a:p>
            <a:pPr marL="369094" lvl="2"/>
            <a:r>
              <a:rPr lang="en-US" dirty="0" smtClean="0"/>
              <a:t>Third level</a:t>
            </a:r>
          </a:p>
          <a:p>
            <a:pPr marL="473869" lvl="3"/>
            <a:r>
              <a:rPr lang="en-US" dirty="0" smtClean="0"/>
              <a:t>Fourth level</a:t>
            </a:r>
          </a:p>
          <a:p>
            <a:pPr marL="577454"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9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3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433060" y="5567932"/>
            <a:ext cx="3710940" cy="1288162"/>
            <a:chOff x="4956174" y="5402393"/>
            <a:chExt cx="4187826" cy="1453701"/>
          </a:xfrm>
        </p:grpSpPr>
        <p:grpSp>
          <p:nvGrpSpPr>
            <p:cNvPr id="12" name="Group 11"/>
            <p:cNvGrpSpPr/>
            <p:nvPr userDrawn="1"/>
          </p:nvGrpSpPr>
          <p:grpSpPr bwMode="gray">
            <a:xfrm>
              <a:off x="4956174" y="5402393"/>
              <a:ext cx="4187826" cy="1453701"/>
              <a:chOff x="2136775" y="3366770"/>
              <a:chExt cx="10052051" cy="3489325"/>
            </a:xfrm>
          </p:grpSpPr>
          <p:sp>
            <p:nvSpPr>
              <p:cNvPr id="14" name="Freeform 19"/>
              <p:cNvSpPr>
                <a:spLocks/>
              </p:cNvSpPr>
              <p:nvPr userDrawn="1"/>
            </p:nvSpPr>
            <p:spPr bwMode="gray">
              <a:xfrm>
                <a:off x="4349750" y="4692650"/>
                <a:ext cx="7839075" cy="2162175"/>
              </a:xfrm>
              <a:custGeom>
                <a:avLst/>
                <a:gdLst>
                  <a:gd name="T0" fmla="*/ 4938 w 4938"/>
                  <a:gd name="T1" fmla="*/ 1362 h 1362"/>
                  <a:gd name="T2" fmla="*/ 4938 w 4938"/>
                  <a:gd name="T3" fmla="*/ 0 h 1362"/>
                  <a:gd name="T4" fmla="*/ 1299 w 4938"/>
                  <a:gd name="T5" fmla="*/ 784 h 1362"/>
                  <a:gd name="T6" fmla="*/ 1299 w 4938"/>
                  <a:gd name="T7" fmla="*/ 784 h 1362"/>
                  <a:gd name="T8" fmla="*/ 0 w 4938"/>
                  <a:gd name="T9" fmla="*/ 1362 h 1362"/>
                  <a:gd name="T10" fmla="*/ 4938 w 4938"/>
                  <a:gd name="T11" fmla="*/ 136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38" h="1362">
                    <a:moveTo>
                      <a:pt x="4938" y="1362"/>
                    </a:moveTo>
                    <a:lnTo>
                      <a:pt x="4938" y="0"/>
                    </a:lnTo>
                    <a:lnTo>
                      <a:pt x="1299" y="784"/>
                    </a:lnTo>
                    <a:lnTo>
                      <a:pt x="1299" y="784"/>
                    </a:lnTo>
                    <a:lnTo>
                      <a:pt x="0" y="1362"/>
                    </a:lnTo>
                    <a:lnTo>
                      <a:pt x="4938" y="1362"/>
                    </a:lnTo>
                    <a:close/>
                  </a:path>
                </a:pathLst>
              </a:custGeom>
              <a:solidFill>
                <a:schemeClr val="tx2"/>
              </a:solidFill>
              <a:ln w="3175" cap="sq">
                <a:solidFill>
                  <a:schemeClr val="tx2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0"/>
              <p:cNvSpPr>
                <a:spLocks/>
              </p:cNvSpPr>
              <p:nvPr userDrawn="1"/>
            </p:nvSpPr>
            <p:spPr bwMode="gray">
              <a:xfrm>
                <a:off x="2136775" y="5938520"/>
                <a:ext cx="4275138" cy="917575"/>
              </a:xfrm>
              <a:custGeom>
                <a:avLst/>
                <a:gdLst>
                  <a:gd name="T0" fmla="*/ 1394 w 2693"/>
                  <a:gd name="T1" fmla="*/ 578 h 578"/>
                  <a:gd name="T2" fmla="*/ 2693 w 2693"/>
                  <a:gd name="T3" fmla="*/ 0 h 578"/>
                  <a:gd name="T4" fmla="*/ 0 w 2693"/>
                  <a:gd name="T5" fmla="*/ 578 h 578"/>
                  <a:gd name="T6" fmla="*/ 1394 w 2693"/>
                  <a:gd name="T7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3" h="578">
                    <a:moveTo>
                      <a:pt x="1394" y="578"/>
                    </a:moveTo>
                    <a:lnTo>
                      <a:pt x="2693" y="0"/>
                    </a:lnTo>
                    <a:lnTo>
                      <a:pt x="0" y="578"/>
                    </a:lnTo>
                    <a:lnTo>
                      <a:pt x="1394" y="578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sq">
                <a:solidFill>
                  <a:schemeClr val="accent5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gray">
              <a:xfrm>
                <a:off x="6411913" y="3366770"/>
                <a:ext cx="5776913" cy="2571750"/>
              </a:xfrm>
              <a:custGeom>
                <a:avLst/>
                <a:gdLst>
                  <a:gd name="T0" fmla="*/ 3639 w 3639"/>
                  <a:gd name="T1" fmla="*/ 0 h 1620"/>
                  <a:gd name="T2" fmla="*/ 0 w 3639"/>
                  <a:gd name="T3" fmla="*/ 1620 h 1620"/>
                  <a:gd name="T4" fmla="*/ 3639 w 3639"/>
                  <a:gd name="T5" fmla="*/ 836 h 1620"/>
                  <a:gd name="T6" fmla="*/ 3639 w 3639"/>
                  <a:gd name="T7" fmla="*/ 0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9" h="1620">
                    <a:moveTo>
                      <a:pt x="3639" y="0"/>
                    </a:moveTo>
                    <a:lnTo>
                      <a:pt x="0" y="1620"/>
                    </a:lnTo>
                    <a:lnTo>
                      <a:pt x="3639" y="836"/>
                    </a:lnTo>
                    <a:lnTo>
                      <a:pt x="3639" y="0"/>
                    </a:lnTo>
                    <a:close/>
                  </a:path>
                </a:pathLst>
              </a:custGeom>
              <a:solidFill>
                <a:srgbClr val="AAABB6"/>
              </a:solidFill>
              <a:ln w="3175" cap="sq">
                <a:solidFill>
                  <a:srgbClr val="AAABB6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786220" y="6372978"/>
              <a:ext cx="1102706" cy="34849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1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2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09309" y="1408749"/>
            <a:ext cx="3157451" cy="4127718"/>
          </a:xfrm>
          <a:noFill/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to insert product or device image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823" y="1408749"/>
            <a:ext cx="4377928" cy="45586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2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60" y="1408431"/>
            <a:ext cx="3634740" cy="4558982"/>
          </a:xfrm>
          <a:noFill/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to insert image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60" y="365126"/>
            <a:ext cx="7886700" cy="930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16176" y="1408749"/>
            <a:ext cx="3950585" cy="455866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1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9564" y="6427590"/>
            <a:ext cx="978408" cy="3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76201" y="665544"/>
            <a:ext cx="8991600" cy="6096000"/>
          </a:xfrm>
          <a:prstGeom prst="rect">
            <a:avLst/>
          </a:prstGeom>
        </p:spPr>
      </p:pic>
      <p:sp>
        <p:nvSpPr>
          <p:cNvPr id="19" name="Freeform 5"/>
          <p:cNvSpPr>
            <a:spLocks/>
          </p:cNvSpPr>
          <p:nvPr userDrawn="1"/>
        </p:nvSpPr>
        <p:spPr bwMode="gray">
          <a:xfrm flipH="1" flipV="1">
            <a:off x="0" y="-4"/>
            <a:ext cx="4270314" cy="1905003"/>
          </a:xfrm>
          <a:custGeom>
            <a:avLst/>
            <a:gdLst>
              <a:gd name="T0" fmla="*/ 12320 w 12320"/>
              <a:gd name="T1" fmla="*/ 5496 h 5496"/>
              <a:gd name="T2" fmla="*/ 12320 w 12320"/>
              <a:gd name="T3" fmla="*/ 0 h 5496"/>
              <a:gd name="T4" fmla="*/ 0 w 12320"/>
              <a:gd name="T5" fmla="*/ 5496 h 5496"/>
              <a:gd name="T6" fmla="*/ 12320 w 12320"/>
              <a:gd name="T7" fmla="*/ 5496 h 5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20" h="5496">
                <a:moveTo>
                  <a:pt x="12320" y="5496"/>
                </a:moveTo>
                <a:lnTo>
                  <a:pt x="12320" y="0"/>
                </a:lnTo>
                <a:lnTo>
                  <a:pt x="0" y="5496"/>
                </a:lnTo>
                <a:lnTo>
                  <a:pt x="12320" y="5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 bwMode="black">
          <a:xfrm>
            <a:off x="1571625" y="2403415"/>
            <a:ext cx="6000750" cy="1344612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black">
          <a:xfrm>
            <a:off x="1571625" y="3881696"/>
            <a:ext cx="600075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050FF">
                    <a:lumMod val="60000"/>
                    <a:lumOff val="40000"/>
                  </a:srgbClr>
                </a:solidFill>
              </a:rPr>
              <a:t>Avast Confidential</a:t>
            </a:r>
            <a:endParaRPr lang="en-US">
              <a:solidFill>
                <a:srgbClr val="8050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50D3C054-5392-429F-B20C-2557C7D3CAAF}" type="slidenum">
              <a:rPr lang="en-US" smtClean="0">
                <a:solidFill>
                  <a:srgbClr val="8050F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8050F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" y="345914"/>
            <a:ext cx="1566545" cy="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Photo Shap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10352"/>
          <a:stretch/>
        </p:blipFill>
        <p:spPr>
          <a:xfrm>
            <a:off x="0" y="0"/>
            <a:ext cx="9144000" cy="6858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0060" y="3675366"/>
            <a:ext cx="5169218" cy="560070"/>
          </a:xfrm>
        </p:spPr>
        <p:txBody>
          <a:bodyPr lIns="0" anchor="b">
            <a:noAutofit/>
          </a:bodyPr>
          <a:lstStyle>
            <a:lvl1pPr algn="l">
              <a:defRPr sz="3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0060" y="4446255"/>
            <a:ext cx="4597718" cy="1106185"/>
          </a:xfrm>
        </p:spPr>
        <p:txBody>
          <a:bodyPr lIns="0">
            <a:no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80060" y="6356351"/>
            <a:ext cx="437769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18" name="TextBox 517"/>
          <p:cNvSpPr txBox="1"/>
          <p:nvPr userDrawn="1"/>
        </p:nvSpPr>
        <p:spPr>
          <a:xfrm>
            <a:off x="9258301" y="1"/>
            <a:ext cx="1600200" cy="7848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dirty="0">
                <a:solidFill>
                  <a:srgbClr val="2D364C"/>
                </a:solidFill>
              </a:rPr>
              <a:t>TITLE PHOTO SHAPE</a:t>
            </a:r>
          </a:p>
          <a:p>
            <a:endParaRPr lang="en-US" sz="900" dirty="0">
              <a:solidFill>
                <a:srgbClr val="2D364C"/>
              </a:solidFill>
            </a:endParaRPr>
          </a:p>
          <a:p>
            <a:r>
              <a:rPr lang="en-US" sz="900" dirty="0">
                <a:solidFill>
                  <a:srgbClr val="2D364C"/>
                </a:solidFill>
              </a:rPr>
              <a:t>Do not change photo, ask Marketing Dept. if need a different photo</a:t>
            </a:r>
          </a:p>
        </p:txBody>
      </p:sp>
      <p:grpSp>
        <p:nvGrpSpPr>
          <p:cNvPr id="13" name="Group 12"/>
          <p:cNvGrpSpPr/>
          <p:nvPr userDrawn="1"/>
        </p:nvGrpSpPr>
        <p:grpSpPr bwMode="gray">
          <a:xfrm flipH="1" flipV="1">
            <a:off x="-3" y="-2"/>
            <a:ext cx="7962229" cy="2963121"/>
            <a:chOff x="1844675" y="3006090"/>
            <a:chExt cx="10350500" cy="3851910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gray">
            <a:xfrm>
              <a:off x="1844675" y="4638675"/>
              <a:ext cx="10347325" cy="2219325"/>
            </a:xfrm>
            <a:custGeom>
              <a:avLst/>
              <a:gdLst>
                <a:gd name="T0" fmla="*/ 0 w 6518"/>
                <a:gd name="T1" fmla="*/ 1398 h 1398"/>
                <a:gd name="T2" fmla="*/ 6518 w 6518"/>
                <a:gd name="T3" fmla="*/ 1398 h 1398"/>
                <a:gd name="T4" fmla="*/ 6518 w 6518"/>
                <a:gd name="T5" fmla="*/ 0 h 1398"/>
                <a:gd name="T6" fmla="*/ 0 w 6518"/>
                <a:gd name="T7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8" h="1398">
                  <a:moveTo>
                    <a:pt x="0" y="1398"/>
                  </a:moveTo>
                  <a:lnTo>
                    <a:pt x="6518" y="1398"/>
                  </a:lnTo>
                  <a:lnTo>
                    <a:pt x="6518" y="0"/>
                  </a:lnTo>
                  <a:lnTo>
                    <a:pt x="0" y="13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gray">
            <a:xfrm>
              <a:off x="5099050" y="3006090"/>
              <a:ext cx="7096125" cy="3155950"/>
            </a:xfrm>
            <a:custGeom>
              <a:avLst/>
              <a:gdLst>
                <a:gd name="T0" fmla="*/ 4470 w 4470"/>
                <a:gd name="T1" fmla="*/ 0 h 1988"/>
                <a:gd name="T2" fmla="*/ 0 w 4470"/>
                <a:gd name="T3" fmla="*/ 1988 h 1988"/>
                <a:gd name="T4" fmla="*/ 4470 w 4470"/>
                <a:gd name="T5" fmla="*/ 1029 h 1988"/>
                <a:gd name="T6" fmla="*/ 4470 w 4470"/>
                <a:gd name="T7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0" h="1988">
                  <a:moveTo>
                    <a:pt x="4470" y="0"/>
                  </a:moveTo>
                  <a:lnTo>
                    <a:pt x="0" y="1988"/>
                  </a:lnTo>
                  <a:lnTo>
                    <a:pt x="4470" y="1029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6534AC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" y="337383"/>
            <a:ext cx="2431728" cy="7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3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8050FF">
                    <a:lumMod val="60000"/>
                    <a:lumOff val="40000"/>
                  </a:srgbClr>
                </a:solidFill>
              </a:rPr>
              <a:t>Avast Confidential</a:t>
            </a:r>
            <a:endParaRPr lang="en-US">
              <a:solidFill>
                <a:srgbClr val="8050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50D3C054-5392-429F-B20C-2557C7D3CAAF}" type="slidenum">
              <a:rPr lang="en-US" smtClean="0">
                <a:solidFill>
                  <a:srgbClr val="8050F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8050F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28650" y="2963864"/>
            <a:ext cx="7886700" cy="930275"/>
          </a:xfrm>
        </p:spPr>
        <p:txBody>
          <a:bodyPr anchor="b"/>
          <a:lstStyle>
            <a:lvl1pPr algn="ctr">
              <a:defRPr sz="6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Q&amp;A or Other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5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7800">
                    <a:lumMod val="40000"/>
                    <a:lumOff val="60000"/>
                  </a:srgbClr>
                </a:solidFill>
              </a:rPr>
              <a:t>Avast Confidential</a:t>
            </a:r>
            <a:endParaRPr lang="en-US">
              <a:solidFill>
                <a:srgbClr val="FF78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50D3C054-5392-429F-B20C-2557C7D3CAAF}" type="slidenum">
              <a:rPr lang="en-US" smtClean="0">
                <a:solidFill>
                  <a:srgbClr val="FF7800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FF780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28650" y="2743201"/>
            <a:ext cx="7886700" cy="1150938"/>
          </a:xfrm>
        </p:spPr>
        <p:txBody>
          <a:bodyPr anchor="b"/>
          <a:lstStyle>
            <a:lvl1pPr algn="ctr">
              <a:defRPr sz="6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Thank You or Other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3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F8F91"/>
                </a:solidFill>
              </a:defRPr>
            </a:lvl1pPr>
          </a:lstStyle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F8F91"/>
                </a:solidFill>
              </a:defRPr>
            </a:lvl1pPr>
          </a:lstStyle>
          <a:p>
            <a:fld id="{50D3C054-5392-429F-B20C-2557C7D3C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63864"/>
            <a:ext cx="7886700" cy="930275"/>
          </a:xfrm>
        </p:spPr>
        <p:txBody>
          <a:bodyPr anchor="b"/>
          <a:lstStyle>
            <a:lvl1pPr algn="ctr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Appendix or Other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4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461" y="2293551"/>
            <a:ext cx="5181600" cy="163758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 bwMode="gray">
          <a:xfrm>
            <a:off x="17579" y="3688080"/>
            <a:ext cx="9126421" cy="3168015"/>
            <a:chOff x="2136775" y="3366770"/>
            <a:chExt cx="10052051" cy="3489325"/>
          </a:xfrm>
        </p:grpSpPr>
        <p:sp>
          <p:nvSpPr>
            <p:cNvPr id="13" name="Freeform 19"/>
            <p:cNvSpPr>
              <a:spLocks/>
            </p:cNvSpPr>
            <p:nvPr userDrawn="1"/>
          </p:nvSpPr>
          <p:spPr bwMode="gray">
            <a:xfrm>
              <a:off x="4349750" y="4692650"/>
              <a:ext cx="7839075" cy="2162175"/>
            </a:xfrm>
            <a:custGeom>
              <a:avLst/>
              <a:gdLst>
                <a:gd name="T0" fmla="*/ 4938 w 4938"/>
                <a:gd name="T1" fmla="*/ 1362 h 1362"/>
                <a:gd name="T2" fmla="*/ 4938 w 4938"/>
                <a:gd name="T3" fmla="*/ 0 h 1362"/>
                <a:gd name="T4" fmla="*/ 1299 w 4938"/>
                <a:gd name="T5" fmla="*/ 784 h 1362"/>
                <a:gd name="T6" fmla="*/ 1299 w 4938"/>
                <a:gd name="T7" fmla="*/ 784 h 1362"/>
                <a:gd name="T8" fmla="*/ 0 w 4938"/>
                <a:gd name="T9" fmla="*/ 1362 h 1362"/>
                <a:gd name="T10" fmla="*/ 4938 w 4938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38" h="1362">
                  <a:moveTo>
                    <a:pt x="4938" y="1362"/>
                  </a:moveTo>
                  <a:lnTo>
                    <a:pt x="4938" y="0"/>
                  </a:lnTo>
                  <a:lnTo>
                    <a:pt x="1299" y="784"/>
                  </a:lnTo>
                  <a:lnTo>
                    <a:pt x="1299" y="784"/>
                  </a:lnTo>
                  <a:lnTo>
                    <a:pt x="0" y="1362"/>
                  </a:lnTo>
                  <a:lnTo>
                    <a:pt x="4938" y="1362"/>
                  </a:lnTo>
                  <a:close/>
                </a:path>
              </a:pathLst>
            </a:custGeom>
            <a:solidFill>
              <a:schemeClr val="tx2"/>
            </a:solidFill>
            <a:ln w="3175" cap="sq">
              <a:solidFill>
                <a:schemeClr val="tx2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gray">
            <a:xfrm>
              <a:off x="2136775" y="5938520"/>
              <a:ext cx="4275138" cy="917575"/>
            </a:xfrm>
            <a:custGeom>
              <a:avLst/>
              <a:gdLst>
                <a:gd name="T0" fmla="*/ 1394 w 2693"/>
                <a:gd name="T1" fmla="*/ 578 h 578"/>
                <a:gd name="T2" fmla="*/ 2693 w 2693"/>
                <a:gd name="T3" fmla="*/ 0 h 578"/>
                <a:gd name="T4" fmla="*/ 0 w 2693"/>
                <a:gd name="T5" fmla="*/ 578 h 578"/>
                <a:gd name="T6" fmla="*/ 1394 w 2693"/>
                <a:gd name="T7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3" h="578">
                  <a:moveTo>
                    <a:pt x="1394" y="578"/>
                  </a:moveTo>
                  <a:lnTo>
                    <a:pt x="2693" y="0"/>
                  </a:lnTo>
                  <a:lnTo>
                    <a:pt x="0" y="578"/>
                  </a:lnTo>
                  <a:lnTo>
                    <a:pt x="1394" y="578"/>
                  </a:lnTo>
                  <a:close/>
                </a:path>
              </a:pathLst>
            </a:custGeom>
            <a:solidFill>
              <a:schemeClr val="accent5"/>
            </a:solidFill>
            <a:ln w="3175" cap="sq">
              <a:solidFill>
                <a:schemeClr val="accent5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 userDrawn="1"/>
          </p:nvSpPr>
          <p:spPr bwMode="gray">
            <a:xfrm>
              <a:off x="6411913" y="3366770"/>
              <a:ext cx="5776913" cy="2571750"/>
            </a:xfrm>
            <a:custGeom>
              <a:avLst/>
              <a:gdLst>
                <a:gd name="T0" fmla="*/ 3639 w 3639"/>
                <a:gd name="T1" fmla="*/ 0 h 1620"/>
                <a:gd name="T2" fmla="*/ 0 w 3639"/>
                <a:gd name="T3" fmla="*/ 1620 h 1620"/>
                <a:gd name="T4" fmla="*/ 3639 w 3639"/>
                <a:gd name="T5" fmla="*/ 836 h 1620"/>
                <a:gd name="T6" fmla="*/ 3639 w 3639"/>
                <a:gd name="T7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9" h="1620">
                  <a:moveTo>
                    <a:pt x="3639" y="0"/>
                  </a:moveTo>
                  <a:lnTo>
                    <a:pt x="0" y="1620"/>
                  </a:lnTo>
                  <a:lnTo>
                    <a:pt x="3639" y="836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2"/>
            </a:solidFill>
            <a:ln w="3175" cap="sq">
              <a:solidFill>
                <a:schemeClr val="accent2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 dirty="0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4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3"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9" name="Group 28"/>
          <p:cNvGrpSpPr/>
          <p:nvPr userDrawn="1"/>
        </p:nvGrpSpPr>
        <p:grpSpPr>
          <a:xfrm>
            <a:off x="0" y="0"/>
            <a:ext cx="6705600" cy="2495470"/>
            <a:chOff x="0" y="0"/>
            <a:chExt cx="7162800" cy="2665616"/>
          </a:xfrm>
        </p:grpSpPr>
        <p:sp>
          <p:nvSpPr>
            <p:cNvPr id="30" name="Freeform 5"/>
            <p:cNvSpPr>
              <a:spLocks/>
            </p:cNvSpPr>
            <p:nvPr userDrawn="1"/>
          </p:nvSpPr>
          <p:spPr bwMode="gray">
            <a:xfrm flipH="1" flipV="1">
              <a:off x="2197" y="0"/>
              <a:ext cx="7160603" cy="1535827"/>
            </a:xfrm>
            <a:custGeom>
              <a:avLst/>
              <a:gdLst>
                <a:gd name="T0" fmla="*/ 0 w 6518"/>
                <a:gd name="T1" fmla="*/ 1398 h 1398"/>
                <a:gd name="T2" fmla="*/ 6518 w 6518"/>
                <a:gd name="T3" fmla="*/ 1398 h 1398"/>
                <a:gd name="T4" fmla="*/ 6518 w 6518"/>
                <a:gd name="T5" fmla="*/ 0 h 1398"/>
                <a:gd name="T6" fmla="*/ 0 w 6518"/>
                <a:gd name="T7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8" h="1398">
                  <a:moveTo>
                    <a:pt x="0" y="1398"/>
                  </a:moveTo>
                  <a:lnTo>
                    <a:pt x="6518" y="1398"/>
                  </a:lnTo>
                  <a:lnTo>
                    <a:pt x="6518" y="0"/>
                  </a:lnTo>
                  <a:lnTo>
                    <a:pt x="0" y="13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gray">
            <a:xfrm flipH="1" flipV="1">
              <a:off x="0" y="481621"/>
              <a:ext cx="4910693" cy="2183995"/>
            </a:xfrm>
            <a:custGeom>
              <a:avLst/>
              <a:gdLst>
                <a:gd name="T0" fmla="*/ 4470 w 4470"/>
                <a:gd name="T1" fmla="*/ 0 h 1988"/>
                <a:gd name="T2" fmla="*/ 0 w 4470"/>
                <a:gd name="T3" fmla="*/ 1988 h 1988"/>
                <a:gd name="T4" fmla="*/ 4470 w 4470"/>
                <a:gd name="T5" fmla="*/ 1029 h 1988"/>
                <a:gd name="T6" fmla="*/ 4470 w 4470"/>
                <a:gd name="T7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0" h="1988">
                  <a:moveTo>
                    <a:pt x="4470" y="0"/>
                  </a:moveTo>
                  <a:lnTo>
                    <a:pt x="0" y="1988"/>
                  </a:lnTo>
                  <a:lnTo>
                    <a:pt x="4470" y="1029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" y="345914"/>
            <a:ext cx="1566545" cy="495088"/>
          </a:xfrm>
          <a:prstGeom prst="rect">
            <a:avLst/>
          </a:prstGeom>
        </p:spPr>
      </p:pic>
      <p:sp>
        <p:nvSpPr>
          <p:cNvPr id="25" name="Freeform 5"/>
          <p:cNvSpPr>
            <a:spLocks/>
          </p:cNvSpPr>
          <p:nvPr userDrawn="1"/>
        </p:nvSpPr>
        <p:spPr bwMode="auto">
          <a:xfrm>
            <a:off x="0" y="4896768"/>
            <a:ext cx="9144000" cy="1961232"/>
          </a:xfrm>
          <a:custGeom>
            <a:avLst/>
            <a:gdLst>
              <a:gd name="T0" fmla="*/ 0 w 6518"/>
              <a:gd name="T1" fmla="*/ 1398 h 1398"/>
              <a:gd name="T2" fmla="*/ 6518 w 6518"/>
              <a:gd name="T3" fmla="*/ 1398 h 1398"/>
              <a:gd name="T4" fmla="*/ 6518 w 6518"/>
              <a:gd name="T5" fmla="*/ 0 h 1398"/>
              <a:gd name="T6" fmla="*/ 0 w 6518"/>
              <a:gd name="T7" fmla="*/ 1398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8" h="1398">
                <a:moveTo>
                  <a:pt x="0" y="1398"/>
                </a:moveTo>
                <a:lnTo>
                  <a:pt x="6518" y="1398"/>
                </a:lnTo>
                <a:lnTo>
                  <a:pt x="6518" y="0"/>
                </a:lnTo>
                <a:lnTo>
                  <a:pt x="0" y="13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600700" y="5848351"/>
            <a:ext cx="3159393" cy="930275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copy here no more than five to ten words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Avast Confidential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D3C054-5392-429F-B20C-2557C7D3C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9258301" y="0"/>
            <a:ext cx="1092607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2D364C"/>
                </a:solidFill>
              </a:rPr>
              <a:t>PHOTO LAYOUT 1</a:t>
            </a:r>
          </a:p>
        </p:txBody>
      </p:sp>
    </p:spTree>
    <p:extLst>
      <p:ext uri="{BB962C8B-B14F-4D97-AF65-F5344CB8AC3E}">
        <p14:creationId xmlns:p14="http://schemas.microsoft.com/office/powerpoint/2010/main" val="47002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3"/>
          <a:stretch/>
        </p:blipFill>
        <p:spPr bwMode="gray"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8" name="Freeform 5"/>
          <p:cNvSpPr>
            <a:spLocks/>
          </p:cNvSpPr>
          <p:nvPr userDrawn="1"/>
        </p:nvSpPr>
        <p:spPr bwMode="gray">
          <a:xfrm flipH="1" flipV="1">
            <a:off x="2057" y="0"/>
            <a:ext cx="6703543" cy="1437795"/>
          </a:xfrm>
          <a:custGeom>
            <a:avLst/>
            <a:gdLst>
              <a:gd name="T0" fmla="*/ 0 w 6518"/>
              <a:gd name="T1" fmla="*/ 1398 h 1398"/>
              <a:gd name="T2" fmla="*/ 6518 w 6518"/>
              <a:gd name="T3" fmla="*/ 1398 h 1398"/>
              <a:gd name="T4" fmla="*/ 6518 w 6518"/>
              <a:gd name="T5" fmla="*/ 0 h 1398"/>
              <a:gd name="T6" fmla="*/ 0 w 6518"/>
              <a:gd name="T7" fmla="*/ 1398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8" h="1398">
                <a:moveTo>
                  <a:pt x="0" y="1398"/>
                </a:moveTo>
                <a:lnTo>
                  <a:pt x="6518" y="1398"/>
                </a:lnTo>
                <a:lnTo>
                  <a:pt x="6518" y="0"/>
                </a:lnTo>
                <a:lnTo>
                  <a:pt x="0" y="13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5"/>
          <p:cNvSpPr>
            <a:spLocks/>
          </p:cNvSpPr>
          <p:nvPr userDrawn="1"/>
        </p:nvSpPr>
        <p:spPr bwMode="auto">
          <a:xfrm>
            <a:off x="0" y="4896768"/>
            <a:ext cx="9144000" cy="1961232"/>
          </a:xfrm>
          <a:custGeom>
            <a:avLst/>
            <a:gdLst>
              <a:gd name="T0" fmla="*/ 0 w 6518"/>
              <a:gd name="T1" fmla="*/ 1398 h 1398"/>
              <a:gd name="T2" fmla="*/ 6518 w 6518"/>
              <a:gd name="T3" fmla="*/ 1398 h 1398"/>
              <a:gd name="T4" fmla="*/ 6518 w 6518"/>
              <a:gd name="T5" fmla="*/ 0 h 1398"/>
              <a:gd name="T6" fmla="*/ 0 w 6518"/>
              <a:gd name="T7" fmla="*/ 1398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8" h="1398">
                <a:moveTo>
                  <a:pt x="0" y="1398"/>
                </a:moveTo>
                <a:lnTo>
                  <a:pt x="6518" y="1398"/>
                </a:lnTo>
                <a:lnTo>
                  <a:pt x="6518" y="0"/>
                </a:lnTo>
                <a:lnTo>
                  <a:pt x="0" y="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Avast Confidential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D3C054-5392-429F-B20C-2557C7D3C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58301" y="0"/>
            <a:ext cx="1092607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2D364C"/>
                </a:solidFill>
              </a:rPr>
              <a:t>PHOTO LAYOUT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0700" y="5848351"/>
            <a:ext cx="3159394" cy="930275"/>
          </a:xfrm>
        </p:spPr>
        <p:txBody>
          <a:bodyPr rIns="0" bIns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copy here no more than five to ten words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" y="345914"/>
            <a:ext cx="1566545" cy="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r="1450"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0" y="0"/>
            <a:ext cx="6705600" cy="2495470"/>
            <a:chOff x="0" y="0"/>
            <a:chExt cx="7162800" cy="2665616"/>
          </a:xfrm>
        </p:grpSpPr>
        <p:sp>
          <p:nvSpPr>
            <p:cNvPr id="30" name="Freeform 5"/>
            <p:cNvSpPr>
              <a:spLocks/>
            </p:cNvSpPr>
            <p:nvPr userDrawn="1"/>
          </p:nvSpPr>
          <p:spPr bwMode="gray">
            <a:xfrm flipH="1" flipV="1">
              <a:off x="2197" y="0"/>
              <a:ext cx="7160603" cy="1535827"/>
            </a:xfrm>
            <a:custGeom>
              <a:avLst/>
              <a:gdLst>
                <a:gd name="T0" fmla="*/ 0 w 6518"/>
                <a:gd name="T1" fmla="*/ 1398 h 1398"/>
                <a:gd name="T2" fmla="*/ 6518 w 6518"/>
                <a:gd name="T3" fmla="*/ 1398 h 1398"/>
                <a:gd name="T4" fmla="*/ 6518 w 6518"/>
                <a:gd name="T5" fmla="*/ 0 h 1398"/>
                <a:gd name="T6" fmla="*/ 0 w 6518"/>
                <a:gd name="T7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8" h="1398">
                  <a:moveTo>
                    <a:pt x="0" y="1398"/>
                  </a:moveTo>
                  <a:lnTo>
                    <a:pt x="6518" y="1398"/>
                  </a:lnTo>
                  <a:lnTo>
                    <a:pt x="6518" y="0"/>
                  </a:lnTo>
                  <a:lnTo>
                    <a:pt x="0" y="13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gray">
            <a:xfrm flipH="1" flipV="1">
              <a:off x="0" y="481621"/>
              <a:ext cx="4910693" cy="2183995"/>
            </a:xfrm>
            <a:custGeom>
              <a:avLst/>
              <a:gdLst>
                <a:gd name="T0" fmla="*/ 4470 w 4470"/>
                <a:gd name="T1" fmla="*/ 0 h 1988"/>
                <a:gd name="T2" fmla="*/ 0 w 4470"/>
                <a:gd name="T3" fmla="*/ 1988 h 1988"/>
                <a:gd name="T4" fmla="*/ 4470 w 4470"/>
                <a:gd name="T5" fmla="*/ 1029 h 1988"/>
                <a:gd name="T6" fmla="*/ 4470 w 4470"/>
                <a:gd name="T7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0" h="1988">
                  <a:moveTo>
                    <a:pt x="4470" y="0"/>
                  </a:moveTo>
                  <a:lnTo>
                    <a:pt x="0" y="1988"/>
                  </a:lnTo>
                  <a:lnTo>
                    <a:pt x="4470" y="1029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E7E7E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" y="345914"/>
            <a:ext cx="1566545" cy="495088"/>
          </a:xfrm>
          <a:prstGeom prst="rect">
            <a:avLst/>
          </a:prstGeom>
        </p:spPr>
      </p:pic>
      <p:sp>
        <p:nvSpPr>
          <p:cNvPr id="29" name="Freeform 5"/>
          <p:cNvSpPr>
            <a:spLocks/>
          </p:cNvSpPr>
          <p:nvPr userDrawn="1"/>
        </p:nvSpPr>
        <p:spPr bwMode="gray">
          <a:xfrm>
            <a:off x="1676400" y="3526675"/>
            <a:ext cx="7467600" cy="3331325"/>
          </a:xfrm>
          <a:custGeom>
            <a:avLst/>
            <a:gdLst>
              <a:gd name="T0" fmla="*/ 12320 w 12320"/>
              <a:gd name="T1" fmla="*/ 5496 h 5496"/>
              <a:gd name="T2" fmla="*/ 12320 w 12320"/>
              <a:gd name="T3" fmla="*/ 0 h 5496"/>
              <a:gd name="T4" fmla="*/ 0 w 12320"/>
              <a:gd name="T5" fmla="*/ 5496 h 5496"/>
              <a:gd name="T6" fmla="*/ 12320 w 12320"/>
              <a:gd name="T7" fmla="*/ 5496 h 5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20" h="5496">
                <a:moveTo>
                  <a:pt x="12320" y="5496"/>
                </a:moveTo>
                <a:lnTo>
                  <a:pt x="12320" y="0"/>
                </a:lnTo>
                <a:lnTo>
                  <a:pt x="0" y="5496"/>
                </a:lnTo>
                <a:lnTo>
                  <a:pt x="12320" y="5496"/>
                </a:ln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Avast Confidential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D3C054-5392-429F-B20C-2557C7D3C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258301" y="0"/>
            <a:ext cx="1092607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2D364C"/>
                </a:solidFill>
              </a:rPr>
              <a:t>PHOTO LAYOUT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5885" y="5425439"/>
            <a:ext cx="3086100" cy="1203959"/>
          </a:xfrm>
        </p:spPr>
        <p:txBody>
          <a:bodyPr rIns="0" bIns="0"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Divider copy here no more than three lines of copy to fill the space.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16"/>
          <a:stretch/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0" y="2389050"/>
            <a:ext cx="9144000" cy="4468950"/>
            <a:chOff x="0" y="899400"/>
            <a:chExt cx="12192000" cy="5958600"/>
          </a:xfrm>
        </p:grpSpPr>
        <p:sp>
          <p:nvSpPr>
            <p:cNvPr id="20" name="Freeform 5"/>
            <p:cNvSpPr>
              <a:spLocks/>
            </p:cNvSpPr>
            <p:nvPr userDrawn="1"/>
          </p:nvSpPr>
          <p:spPr bwMode="gray">
            <a:xfrm>
              <a:off x="5098351" y="899400"/>
              <a:ext cx="7093649" cy="3156761"/>
            </a:xfrm>
            <a:custGeom>
              <a:avLst/>
              <a:gdLst>
                <a:gd name="T0" fmla="*/ 5283 w 5283"/>
                <a:gd name="T1" fmla="*/ 0 h 2351"/>
                <a:gd name="T2" fmla="*/ 0 w 5283"/>
                <a:gd name="T3" fmla="*/ 2351 h 2351"/>
                <a:gd name="T4" fmla="*/ 5283 w 5283"/>
                <a:gd name="T5" fmla="*/ 1216 h 2351"/>
                <a:gd name="T6" fmla="*/ 5283 w 5283"/>
                <a:gd name="T7" fmla="*/ 0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3" h="2351">
                  <a:moveTo>
                    <a:pt x="5283" y="0"/>
                  </a:moveTo>
                  <a:lnTo>
                    <a:pt x="0" y="2351"/>
                  </a:lnTo>
                  <a:lnTo>
                    <a:pt x="5283" y="1216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gray">
            <a:xfrm>
              <a:off x="0" y="4056161"/>
              <a:ext cx="5098351" cy="2265188"/>
            </a:xfrm>
            <a:custGeom>
              <a:avLst/>
              <a:gdLst>
                <a:gd name="T0" fmla="*/ 0 w 3797"/>
                <a:gd name="T1" fmla="*/ 1687 h 1687"/>
                <a:gd name="T2" fmla="*/ 3797 w 3797"/>
                <a:gd name="T3" fmla="*/ 0 h 1687"/>
                <a:gd name="T4" fmla="*/ 0 w 3797"/>
                <a:gd name="T5" fmla="*/ 814 h 1687"/>
                <a:gd name="T6" fmla="*/ 0 w 3797"/>
                <a:gd name="T7" fmla="*/ 1687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7" h="1687">
                  <a:moveTo>
                    <a:pt x="0" y="1687"/>
                  </a:moveTo>
                  <a:lnTo>
                    <a:pt x="3797" y="0"/>
                  </a:lnTo>
                  <a:lnTo>
                    <a:pt x="0" y="814"/>
                  </a:lnTo>
                  <a:lnTo>
                    <a:pt x="0" y="1687"/>
                  </a:lnTo>
                  <a:close/>
                </a:path>
              </a:pathLst>
            </a:custGeom>
            <a:solidFill>
              <a:schemeClr val="accent5"/>
            </a:solidFill>
            <a:ln w="3810" cap="sq">
              <a:solidFill>
                <a:schemeClr val="accent5"/>
              </a:solidFill>
              <a:miter lim="800000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gray">
            <a:xfrm>
              <a:off x="0" y="2529035"/>
              <a:ext cx="12192000" cy="4328965"/>
            </a:xfrm>
            <a:custGeom>
              <a:avLst/>
              <a:gdLst>
                <a:gd name="T0" fmla="*/ 0 w 9080"/>
                <a:gd name="T1" fmla="*/ 3224 h 3224"/>
                <a:gd name="T2" fmla="*/ 9080 w 9080"/>
                <a:gd name="T3" fmla="*/ 3224 h 3224"/>
                <a:gd name="T4" fmla="*/ 9080 w 9080"/>
                <a:gd name="T5" fmla="*/ 0 h 3224"/>
                <a:gd name="T6" fmla="*/ 3797 w 9080"/>
                <a:gd name="T7" fmla="*/ 1135 h 3224"/>
                <a:gd name="T8" fmla="*/ 3797 w 9080"/>
                <a:gd name="T9" fmla="*/ 1135 h 3224"/>
                <a:gd name="T10" fmla="*/ 0 w 9080"/>
                <a:gd name="T11" fmla="*/ 2822 h 3224"/>
                <a:gd name="T12" fmla="*/ 0 w 9080"/>
                <a:gd name="T13" fmla="*/ 3224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80" h="3224">
                  <a:moveTo>
                    <a:pt x="0" y="3224"/>
                  </a:moveTo>
                  <a:lnTo>
                    <a:pt x="9080" y="3224"/>
                  </a:lnTo>
                  <a:lnTo>
                    <a:pt x="9080" y="0"/>
                  </a:lnTo>
                  <a:lnTo>
                    <a:pt x="3797" y="1135"/>
                  </a:lnTo>
                  <a:lnTo>
                    <a:pt x="3797" y="1135"/>
                  </a:lnTo>
                  <a:lnTo>
                    <a:pt x="0" y="2822"/>
                  </a:lnTo>
                  <a:lnTo>
                    <a:pt x="0" y="3224"/>
                  </a:lnTo>
                  <a:close/>
                </a:path>
              </a:pathLst>
            </a:custGeom>
            <a:solidFill>
              <a:schemeClr val="tx2"/>
            </a:solidFill>
            <a:ln w="3810" cap="sq">
              <a:solidFill>
                <a:schemeClr val="tx2"/>
              </a:solidFill>
              <a:miter lim="800000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Avast Confidential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D3C054-5392-429F-B20C-2557C7D3C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258301" y="0"/>
            <a:ext cx="1092607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2D364C"/>
                </a:solidFill>
              </a:rPr>
              <a:t>PHOTO LAYOUT 4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" y="345914"/>
            <a:ext cx="1566545" cy="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5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22146" r="2873" b="2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Freeform 5"/>
          <p:cNvSpPr>
            <a:spLocks/>
          </p:cNvSpPr>
          <p:nvPr userDrawn="1"/>
        </p:nvSpPr>
        <p:spPr bwMode="auto">
          <a:xfrm>
            <a:off x="0" y="4896768"/>
            <a:ext cx="9144000" cy="1961232"/>
          </a:xfrm>
          <a:custGeom>
            <a:avLst/>
            <a:gdLst>
              <a:gd name="T0" fmla="*/ 0 w 6518"/>
              <a:gd name="T1" fmla="*/ 1398 h 1398"/>
              <a:gd name="T2" fmla="*/ 6518 w 6518"/>
              <a:gd name="T3" fmla="*/ 1398 h 1398"/>
              <a:gd name="T4" fmla="*/ 6518 w 6518"/>
              <a:gd name="T5" fmla="*/ 0 h 1398"/>
              <a:gd name="T6" fmla="*/ 0 w 6518"/>
              <a:gd name="T7" fmla="*/ 1398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8" h="1398">
                <a:moveTo>
                  <a:pt x="0" y="1398"/>
                </a:moveTo>
                <a:lnTo>
                  <a:pt x="6518" y="1398"/>
                </a:lnTo>
                <a:lnTo>
                  <a:pt x="6518" y="0"/>
                </a:lnTo>
                <a:lnTo>
                  <a:pt x="0" y="13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 userDrawn="1"/>
        </p:nvGrpSpPr>
        <p:grpSpPr bwMode="gray">
          <a:xfrm flipH="1" flipV="1">
            <a:off x="0" y="0"/>
            <a:ext cx="7162800" cy="2665616"/>
            <a:chOff x="1844675" y="3006090"/>
            <a:chExt cx="10350500" cy="3851910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gray">
            <a:xfrm>
              <a:off x="1844675" y="4638675"/>
              <a:ext cx="10347325" cy="2219325"/>
            </a:xfrm>
            <a:custGeom>
              <a:avLst/>
              <a:gdLst>
                <a:gd name="T0" fmla="*/ 0 w 6518"/>
                <a:gd name="T1" fmla="*/ 1398 h 1398"/>
                <a:gd name="T2" fmla="*/ 6518 w 6518"/>
                <a:gd name="T3" fmla="*/ 1398 h 1398"/>
                <a:gd name="T4" fmla="*/ 6518 w 6518"/>
                <a:gd name="T5" fmla="*/ 0 h 1398"/>
                <a:gd name="T6" fmla="*/ 0 w 6518"/>
                <a:gd name="T7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8" h="1398">
                  <a:moveTo>
                    <a:pt x="0" y="1398"/>
                  </a:moveTo>
                  <a:lnTo>
                    <a:pt x="6518" y="1398"/>
                  </a:lnTo>
                  <a:lnTo>
                    <a:pt x="6518" y="0"/>
                  </a:lnTo>
                  <a:lnTo>
                    <a:pt x="0" y="13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gray">
            <a:xfrm>
              <a:off x="5099050" y="3006090"/>
              <a:ext cx="7096125" cy="3155950"/>
            </a:xfrm>
            <a:custGeom>
              <a:avLst/>
              <a:gdLst>
                <a:gd name="T0" fmla="*/ 4470 w 4470"/>
                <a:gd name="T1" fmla="*/ 0 h 1988"/>
                <a:gd name="T2" fmla="*/ 0 w 4470"/>
                <a:gd name="T3" fmla="*/ 1988 h 1988"/>
                <a:gd name="T4" fmla="*/ 4470 w 4470"/>
                <a:gd name="T5" fmla="*/ 1029 h 1988"/>
                <a:gd name="T6" fmla="*/ 4470 w 4470"/>
                <a:gd name="T7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0" h="1988">
                  <a:moveTo>
                    <a:pt x="4470" y="0"/>
                  </a:moveTo>
                  <a:lnTo>
                    <a:pt x="0" y="1988"/>
                  </a:lnTo>
                  <a:lnTo>
                    <a:pt x="4470" y="1029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600700" y="5848351"/>
            <a:ext cx="3159393" cy="930275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copy here no more than five to ten words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Avast Confidential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D3C054-5392-429F-B20C-2557C7D3C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9258301" y="0"/>
            <a:ext cx="1092607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2D364C"/>
                </a:solidFill>
              </a:rPr>
              <a:t>PHOTO LAYOUT 5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" y="345914"/>
            <a:ext cx="1566545" cy="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2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ert-Photo (forDesignT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80160" bIns="3291840" anchor="ctr">
            <a:noAutofit/>
          </a:bodyPr>
          <a:lstStyle>
            <a:lvl1pPr marL="0" indent="0" algn="ctr">
              <a:buNone/>
              <a:defRPr b="1" baseline="0"/>
            </a:lvl1pPr>
          </a:lstStyle>
          <a:p>
            <a:r>
              <a:rPr lang="en-US" dirty="0" smtClean="0"/>
              <a:t>Click on icon to add Avast Marketing approved image.</a:t>
            </a:r>
            <a:br>
              <a:rPr lang="en-US" dirty="0" smtClean="0"/>
            </a:br>
            <a:r>
              <a:rPr lang="en-US" dirty="0" smtClean="0"/>
              <a:t>SEND TO BACK. DO NOT MOVE THE CORNER TRIANGLES. DO NOT MOVE LOGO.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D3C054-5392-429F-B20C-2557C7D3C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Avast Confidential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258301" y="1"/>
            <a:ext cx="1131079" cy="5078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2D364C"/>
                </a:solidFill>
              </a:rPr>
              <a:t>CUSTOM PHOTO</a:t>
            </a:r>
          </a:p>
          <a:p>
            <a:r>
              <a:rPr lang="en-US" sz="900" dirty="0">
                <a:solidFill>
                  <a:srgbClr val="2D364C"/>
                </a:solidFill>
              </a:rPr>
              <a:t>LAYOUT FOR</a:t>
            </a:r>
          </a:p>
          <a:p>
            <a:r>
              <a:rPr lang="en-US" sz="900" dirty="0">
                <a:solidFill>
                  <a:srgbClr val="2D364C"/>
                </a:solidFill>
              </a:rPr>
              <a:t>MARKETING TEAM</a:t>
            </a:r>
          </a:p>
        </p:txBody>
      </p:sp>
    </p:spTree>
    <p:extLst>
      <p:ext uri="{BB962C8B-B14F-4D97-AF65-F5344CB8AC3E}">
        <p14:creationId xmlns:p14="http://schemas.microsoft.com/office/powerpoint/2010/main" val="273576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 bwMode="gray">
          <a:xfrm>
            <a:off x="-3175" y="2"/>
            <a:ext cx="6534923" cy="2023352"/>
            <a:chOff x="-3175" y="2684463"/>
            <a:chExt cx="10064751" cy="3116262"/>
          </a:xfrm>
        </p:grpSpPr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-3175" y="2684463"/>
              <a:ext cx="6992938" cy="2163762"/>
            </a:xfrm>
            <a:custGeom>
              <a:avLst/>
              <a:gdLst>
                <a:gd name="T0" fmla="*/ 0 w 4405"/>
                <a:gd name="T1" fmla="*/ 0 h 1363"/>
                <a:gd name="T2" fmla="*/ 0 w 4405"/>
                <a:gd name="T3" fmla="*/ 1363 h 1363"/>
                <a:gd name="T4" fmla="*/ 2577 w 4405"/>
                <a:gd name="T5" fmla="*/ 814 h 1363"/>
                <a:gd name="T6" fmla="*/ 4405 w 4405"/>
                <a:gd name="T7" fmla="*/ 0 h 1363"/>
                <a:gd name="T8" fmla="*/ 0 w 4405"/>
                <a:gd name="T9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5" h="1363">
                  <a:moveTo>
                    <a:pt x="0" y="0"/>
                  </a:moveTo>
                  <a:lnTo>
                    <a:pt x="0" y="1363"/>
                  </a:lnTo>
                  <a:lnTo>
                    <a:pt x="2577" y="814"/>
                  </a:lnTo>
                  <a:lnTo>
                    <a:pt x="44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 cap="sq">
              <a:solidFill>
                <a:schemeClr val="tx2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gray">
            <a:xfrm>
              <a:off x="4087813" y="2684463"/>
              <a:ext cx="5973763" cy="1292225"/>
            </a:xfrm>
            <a:custGeom>
              <a:avLst/>
              <a:gdLst>
                <a:gd name="T0" fmla="*/ 1828 w 3763"/>
                <a:gd name="T1" fmla="*/ 0 h 814"/>
                <a:gd name="T2" fmla="*/ 0 w 3763"/>
                <a:gd name="T3" fmla="*/ 814 h 814"/>
                <a:gd name="T4" fmla="*/ 3763 w 3763"/>
                <a:gd name="T5" fmla="*/ 0 h 814"/>
                <a:gd name="T6" fmla="*/ 1828 w 3763"/>
                <a:gd name="T7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3" h="814">
                  <a:moveTo>
                    <a:pt x="1828" y="0"/>
                  </a:moveTo>
                  <a:lnTo>
                    <a:pt x="0" y="814"/>
                  </a:lnTo>
                  <a:lnTo>
                    <a:pt x="3763" y="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chemeClr val="accent5"/>
            </a:solidFill>
            <a:ln w="3810" cap="sq">
              <a:solidFill>
                <a:schemeClr val="accent5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gray">
            <a:xfrm>
              <a:off x="-3175" y="3976688"/>
              <a:ext cx="4090988" cy="1824037"/>
            </a:xfrm>
            <a:custGeom>
              <a:avLst/>
              <a:gdLst>
                <a:gd name="T0" fmla="*/ 0 w 2577"/>
                <a:gd name="T1" fmla="*/ 1149 h 1149"/>
                <a:gd name="T2" fmla="*/ 2577 w 2577"/>
                <a:gd name="T3" fmla="*/ 0 h 1149"/>
                <a:gd name="T4" fmla="*/ 0 w 2577"/>
                <a:gd name="T5" fmla="*/ 549 h 1149"/>
                <a:gd name="T6" fmla="*/ 0 w 2577"/>
                <a:gd name="T7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7" h="1149">
                  <a:moveTo>
                    <a:pt x="0" y="1149"/>
                  </a:moveTo>
                  <a:lnTo>
                    <a:pt x="2577" y="0"/>
                  </a:lnTo>
                  <a:lnTo>
                    <a:pt x="0" y="549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rgbClr val="AAABB6"/>
            </a:solidFill>
            <a:ln w="3810" cap="sq">
              <a:solidFill>
                <a:srgbClr val="AAABB6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060" y="345915"/>
            <a:ext cx="1572260" cy="496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656380" y="2164080"/>
            <a:ext cx="6000750" cy="1344612"/>
          </a:xfrm>
        </p:spPr>
        <p:txBody>
          <a:bodyPr anchor="b"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656380" y="3642361"/>
            <a:ext cx="6000750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 dirty="0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8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F8F91"/>
                </a:solidFill>
              </a:defRPr>
            </a:lvl1pPr>
          </a:lstStyle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9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65126"/>
            <a:ext cx="7886700" cy="930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371601"/>
            <a:ext cx="7886700" cy="480536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2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G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767841"/>
            <a:ext cx="7886700" cy="4409123"/>
          </a:xfrm>
        </p:spPr>
        <p:txBody>
          <a:bodyPr>
            <a:noAutofit/>
          </a:bodyPr>
          <a:lstStyle>
            <a:lvl1pPr marL="207963" indent="-207963">
              <a:spcBef>
                <a:spcPts val="1500"/>
              </a:spcBef>
              <a:defRPr sz="2400"/>
            </a:lvl1pPr>
            <a:lvl2pPr marL="414338" indent="-171450">
              <a:spcBef>
                <a:spcPts val="900"/>
              </a:spcBef>
              <a:defRPr sz="1800"/>
            </a:lvl2pPr>
            <a:lvl3pPr marL="579438" indent="-153988">
              <a:spcBef>
                <a:spcPts val="450"/>
              </a:spcBef>
              <a:defRPr sz="1500"/>
            </a:lvl3pPr>
            <a:lvl4pPr marL="719138" indent="-138113">
              <a:defRPr sz="1350"/>
            </a:lvl4pPr>
            <a:lvl5pPr marL="851297" indent="-114300"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1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0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25625"/>
            <a:ext cx="266319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700" y="1825625"/>
            <a:ext cx="266319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149340" y="1825625"/>
            <a:ext cx="2663190" cy="3965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1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80061" y="1264920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2205038"/>
            <a:ext cx="3868340" cy="36318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29150" y="1264920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5038"/>
            <a:ext cx="3887391" cy="363188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31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433060" y="5567932"/>
            <a:ext cx="3710940" cy="1288162"/>
            <a:chOff x="4956174" y="5402393"/>
            <a:chExt cx="4187826" cy="1453701"/>
          </a:xfrm>
        </p:grpSpPr>
        <p:grpSp>
          <p:nvGrpSpPr>
            <p:cNvPr id="12" name="Group 11"/>
            <p:cNvGrpSpPr/>
            <p:nvPr userDrawn="1"/>
          </p:nvGrpSpPr>
          <p:grpSpPr bwMode="gray">
            <a:xfrm>
              <a:off x="4956174" y="5402393"/>
              <a:ext cx="4187826" cy="1453701"/>
              <a:chOff x="2136775" y="3366770"/>
              <a:chExt cx="10052051" cy="3489325"/>
            </a:xfrm>
          </p:grpSpPr>
          <p:sp>
            <p:nvSpPr>
              <p:cNvPr id="13" name="Freeform 19"/>
              <p:cNvSpPr>
                <a:spLocks/>
              </p:cNvSpPr>
              <p:nvPr userDrawn="1"/>
            </p:nvSpPr>
            <p:spPr bwMode="gray">
              <a:xfrm>
                <a:off x="4349750" y="4692650"/>
                <a:ext cx="7839075" cy="2162175"/>
              </a:xfrm>
              <a:custGeom>
                <a:avLst/>
                <a:gdLst>
                  <a:gd name="T0" fmla="*/ 4938 w 4938"/>
                  <a:gd name="T1" fmla="*/ 1362 h 1362"/>
                  <a:gd name="T2" fmla="*/ 4938 w 4938"/>
                  <a:gd name="T3" fmla="*/ 0 h 1362"/>
                  <a:gd name="T4" fmla="*/ 1299 w 4938"/>
                  <a:gd name="T5" fmla="*/ 784 h 1362"/>
                  <a:gd name="T6" fmla="*/ 1299 w 4938"/>
                  <a:gd name="T7" fmla="*/ 784 h 1362"/>
                  <a:gd name="T8" fmla="*/ 0 w 4938"/>
                  <a:gd name="T9" fmla="*/ 1362 h 1362"/>
                  <a:gd name="T10" fmla="*/ 4938 w 4938"/>
                  <a:gd name="T11" fmla="*/ 136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38" h="1362">
                    <a:moveTo>
                      <a:pt x="4938" y="1362"/>
                    </a:moveTo>
                    <a:lnTo>
                      <a:pt x="4938" y="0"/>
                    </a:lnTo>
                    <a:lnTo>
                      <a:pt x="1299" y="784"/>
                    </a:lnTo>
                    <a:lnTo>
                      <a:pt x="1299" y="784"/>
                    </a:lnTo>
                    <a:lnTo>
                      <a:pt x="0" y="1362"/>
                    </a:lnTo>
                    <a:lnTo>
                      <a:pt x="4938" y="1362"/>
                    </a:lnTo>
                    <a:close/>
                  </a:path>
                </a:pathLst>
              </a:custGeom>
              <a:solidFill>
                <a:schemeClr val="tx2"/>
              </a:solidFill>
              <a:ln w="3175" cap="sq">
                <a:solidFill>
                  <a:schemeClr val="tx2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"/>
              <p:cNvSpPr>
                <a:spLocks/>
              </p:cNvSpPr>
              <p:nvPr userDrawn="1"/>
            </p:nvSpPr>
            <p:spPr bwMode="gray">
              <a:xfrm>
                <a:off x="2136775" y="5938520"/>
                <a:ext cx="4275138" cy="917575"/>
              </a:xfrm>
              <a:custGeom>
                <a:avLst/>
                <a:gdLst>
                  <a:gd name="T0" fmla="*/ 1394 w 2693"/>
                  <a:gd name="T1" fmla="*/ 578 h 578"/>
                  <a:gd name="T2" fmla="*/ 2693 w 2693"/>
                  <a:gd name="T3" fmla="*/ 0 h 578"/>
                  <a:gd name="T4" fmla="*/ 0 w 2693"/>
                  <a:gd name="T5" fmla="*/ 578 h 578"/>
                  <a:gd name="T6" fmla="*/ 1394 w 2693"/>
                  <a:gd name="T7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3" h="578">
                    <a:moveTo>
                      <a:pt x="1394" y="578"/>
                    </a:moveTo>
                    <a:lnTo>
                      <a:pt x="2693" y="0"/>
                    </a:lnTo>
                    <a:lnTo>
                      <a:pt x="0" y="578"/>
                    </a:lnTo>
                    <a:lnTo>
                      <a:pt x="1394" y="578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sq">
                <a:solidFill>
                  <a:schemeClr val="accent5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 userDrawn="1"/>
            </p:nvSpPr>
            <p:spPr bwMode="gray">
              <a:xfrm>
                <a:off x="6411913" y="3366770"/>
                <a:ext cx="5776913" cy="2571750"/>
              </a:xfrm>
              <a:custGeom>
                <a:avLst/>
                <a:gdLst>
                  <a:gd name="T0" fmla="*/ 3639 w 3639"/>
                  <a:gd name="T1" fmla="*/ 0 h 1620"/>
                  <a:gd name="T2" fmla="*/ 0 w 3639"/>
                  <a:gd name="T3" fmla="*/ 1620 h 1620"/>
                  <a:gd name="T4" fmla="*/ 3639 w 3639"/>
                  <a:gd name="T5" fmla="*/ 836 h 1620"/>
                  <a:gd name="T6" fmla="*/ 3639 w 3639"/>
                  <a:gd name="T7" fmla="*/ 0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39" h="1620">
                    <a:moveTo>
                      <a:pt x="3639" y="0"/>
                    </a:moveTo>
                    <a:lnTo>
                      <a:pt x="0" y="1620"/>
                    </a:lnTo>
                    <a:lnTo>
                      <a:pt x="3639" y="836"/>
                    </a:lnTo>
                    <a:lnTo>
                      <a:pt x="3639" y="0"/>
                    </a:lnTo>
                    <a:close/>
                  </a:path>
                </a:pathLst>
              </a:custGeom>
              <a:solidFill>
                <a:srgbClr val="AAABB6"/>
              </a:solidFill>
              <a:ln w="3175" cap="sq">
                <a:solidFill>
                  <a:srgbClr val="AAABB6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1"/>
            <a:stretch>
              <a:fillRect/>
            </a:stretch>
          </p:blipFill>
          <p:spPr>
            <a:xfrm>
              <a:off x="7786220" y="6372978"/>
              <a:ext cx="1102706" cy="348497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80060" y="365126"/>
            <a:ext cx="7886700" cy="930275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80060" y="1539240"/>
            <a:ext cx="7886700" cy="463772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480060" y="6356351"/>
            <a:ext cx="4377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31323D">
                    <a:tint val="75000"/>
                  </a:srgbClr>
                </a:solidFill>
              </a:rPr>
              <a:t>Avast Confidential</a:t>
            </a:r>
            <a:endParaRPr lang="en-US" dirty="0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4300" y="6356351"/>
            <a:ext cx="30861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1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388144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26256" indent="-109538" algn="l" defTabSz="685800" rtl="0" eaLnBrk="1" latinLnBrk="0" hangingPunct="1">
        <a:lnSpc>
          <a:spcPct val="100000"/>
        </a:lnSpc>
        <a:spcBef>
          <a:spcPts val="300"/>
        </a:spcBef>
        <a:buClr>
          <a:srgbClr val="767683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632222" indent="-91679" algn="l" defTabSz="685800" rtl="0" eaLnBrk="1" latinLnBrk="0" hangingPunct="1">
        <a:lnSpc>
          <a:spcPct val="100000"/>
        </a:lnSpc>
        <a:spcBef>
          <a:spcPts val="150"/>
        </a:spcBef>
        <a:buClr>
          <a:srgbClr val="767683"/>
        </a:buClr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736997" indent="-95250" algn="l" defTabSz="685800" rtl="0" eaLnBrk="1" latinLnBrk="0" hangingPunct="1">
        <a:lnSpc>
          <a:spcPct val="100000"/>
        </a:lnSpc>
        <a:spcBef>
          <a:spcPts val="150"/>
        </a:spcBef>
        <a:buClr>
          <a:srgbClr val="767683"/>
        </a:buClr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Bugfighter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3251041"/>
            <a:ext cx="4597718" cy="1106185"/>
          </a:xfrm>
        </p:spPr>
        <p:txBody>
          <a:bodyPr/>
          <a:lstStyle/>
          <a:p>
            <a:r>
              <a:rPr lang="en-US" dirty="0" smtClean="0"/>
              <a:t>Fighting bugs or piling them?</a:t>
            </a:r>
          </a:p>
          <a:p>
            <a:endParaRPr lang="en-US" dirty="0"/>
          </a:p>
          <a:p>
            <a:r>
              <a:rPr lang="en-US" dirty="0" smtClean="0"/>
              <a:t>Anton Březina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060" y="4836047"/>
            <a:ext cx="3698858" cy="3000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350" dirty="0" smtClean="0">
                <a:solidFill>
                  <a:srgbClr val="2D364C"/>
                </a:solidFill>
              </a:rPr>
              <a:t>September 12, Agile Prague 2017</a:t>
            </a:r>
            <a:endParaRPr lang="en-US" sz="1350" dirty="0">
              <a:solidFill>
                <a:srgbClr val="2D3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8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6" name="Picture 5" descr="mosquito-p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505200"/>
            <a:ext cx="4356990" cy="2952236"/>
          </a:xfrm>
          <a:prstGeom prst="rect">
            <a:avLst/>
          </a:prstGeom>
        </p:spPr>
      </p:pic>
      <p:pic>
        <p:nvPicPr>
          <p:cNvPr id="7" name="Picture 6" descr="dengue-fumigacio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619500" cy="2552700"/>
          </a:xfrm>
          <a:prstGeom prst="rect">
            <a:avLst/>
          </a:prstGeom>
        </p:spPr>
      </p:pic>
      <p:pic>
        <p:nvPicPr>
          <p:cNvPr id="9" name="Picture 8" descr="hard-drive-data-recover-100607406-primary.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446"/>
            <a:ext cx="4702836" cy="31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0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go_white_skeleton_hors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5" y="-152400"/>
            <a:ext cx="9156985" cy="723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Admit it’s buggy and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r-IN" sz="2400" dirty="0" smtClean="0"/>
              <a:t>…</a:t>
            </a:r>
            <a:r>
              <a:rPr lang="en-US" sz="2400" dirty="0" smtClean="0"/>
              <a:t>won’t </a:t>
            </a:r>
            <a:r>
              <a:rPr lang="en-US" sz="2400" dirty="0"/>
              <a:t>fix </a:t>
            </a:r>
            <a:r>
              <a:rPr lang="en-US" sz="2400" smtClean="0"/>
              <a:t>the bugs!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transparently and per informed decision based on</a:t>
            </a:r>
          </a:p>
          <a:p>
            <a:pPr lvl="1"/>
            <a:r>
              <a:rPr lang="en-US" sz="2000" dirty="0" smtClean="0"/>
              <a:t>age</a:t>
            </a:r>
          </a:p>
          <a:p>
            <a:pPr lvl="1"/>
            <a:r>
              <a:rPr lang="en-US" sz="1800" dirty="0" smtClean="0"/>
              <a:t>recent activity</a:t>
            </a:r>
          </a:p>
          <a:p>
            <a:pPr lvl="1"/>
            <a:r>
              <a:rPr lang="en-US" sz="1800" dirty="0" smtClean="0"/>
              <a:t>customers affected</a:t>
            </a:r>
          </a:p>
          <a:p>
            <a:pPr lvl="1"/>
            <a:r>
              <a:rPr lang="en-US" sz="1600" dirty="0" smtClean="0"/>
              <a:t>business impact</a:t>
            </a:r>
          </a:p>
          <a:p>
            <a:pPr lvl="1"/>
            <a:r>
              <a:rPr lang="en-US" dirty="0" smtClean="0"/>
              <a:t>complexity of the fix</a:t>
            </a:r>
          </a:p>
          <a:p>
            <a:pPr lvl="1"/>
            <a:r>
              <a:rPr lang="en-US" dirty="0" smtClean="0"/>
              <a:t>reproducibility</a:t>
            </a:r>
          </a:p>
          <a:p>
            <a:pPr lvl="1"/>
            <a:r>
              <a:rPr lang="en-US" dirty="0" smtClean="0"/>
              <a:t>bizarre environments</a:t>
            </a:r>
          </a:p>
          <a:p>
            <a:pPr lvl="1"/>
            <a:r>
              <a:rPr lang="en-US" dirty="0" smtClean="0"/>
              <a:t>time constraints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11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2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go_white_skeleton_horse.png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5" y="-152400"/>
            <a:ext cx="9156985" cy="723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common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application’s market value</a:t>
            </a:r>
          </a:p>
          <a:p>
            <a:pPr lvl="1"/>
            <a:r>
              <a:rPr lang="en-US" sz="1800" dirty="0" smtClean="0"/>
              <a:t>is it worth fixing old issues?</a:t>
            </a:r>
          </a:p>
          <a:p>
            <a:pPr lvl="1"/>
            <a:r>
              <a:rPr lang="en-US" sz="1800" dirty="0" smtClean="0"/>
              <a:t>is it worth fixing new issues?</a:t>
            </a:r>
          </a:p>
          <a:p>
            <a:pPr lvl="1"/>
            <a:r>
              <a:rPr lang="en-US" sz="1800" dirty="0" smtClean="0"/>
              <a:t>is it worth refactoring?</a:t>
            </a:r>
          </a:p>
          <a:p>
            <a:pPr lvl="1"/>
            <a:r>
              <a:rPr lang="en-US" sz="1800" dirty="0" smtClean="0"/>
              <a:t>be prepared to reopen won’t fixed bugs if it makes sense</a:t>
            </a:r>
          </a:p>
          <a:p>
            <a:pPr marL="216694" lvl="1" indent="0">
              <a:buNone/>
            </a:pPr>
            <a:endParaRPr lang="en-US" dirty="0" smtClean="0"/>
          </a:p>
          <a:p>
            <a:r>
              <a:rPr lang="en-US" sz="2000" dirty="0" smtClean="0"/>
              <a:t>play fair with your customers</a:t>
            </a:r>
          </a:p>
          <a:p>
            <a:pPr lvl="1"/>
            <a:r>
              <a:rPr lang="en-US" sz="1800" dirty="0" smtClean="0"/>
              <a:t>admit it is legacy software</a:t>
            </a:r>
          </a:p>
          <a:p>
            <a:pPr lvl="1"/>
            <a:r>
              <a:rPr lang="en-US" sz="1800" dirty="0" smtClean="0"/>
              <a:t>propose </a:t>
            </a:r>
            <a:r>
              <a:rPr lang="en-US" sz="1800" dirty="0"/>
              <a:t>migration to new solutions</a:t>
            </a:r>
          </a:p>
          <a:p>
            <a:endParaRPr lang="en-US" dirty="0" smtClean="0"/>
          </a:p>
          <a:p>
            <a:r>
              <a:rPr lang="en-US" sz="2000" dirty="0" smtClean="0"/>
              <a:t>play fair with your employees and colleagues</a:t>
            </a:r>
          </a:p>
          <a:p>
            <a:pPr lvl="1"/>
            <a:r>
              <a:rPr lang="en-US" sz="1800" dirty="0" smtClean="0"/>
              <a:t>admit you have limited resources</a:t>
            </a:r>
          </a:p>
          <a:p>
            <a:pPr lvl="1"/>
            <a:r>
              <a:rPr lang="en-US" sz="1800" dirty="0" smtClean="0"/>
              <a:t>working on new features is more fun than fixing old issues</a:t>
            </a:r>
          </a:p>
          <a:p>
            <a:pPr lvl="1"/>
            <a:r>
              <a:rPr lang="en-US" sz="1800" dirty="0" smtClean="0"/>
              <a:t>60:20:20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Avast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12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4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13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8" name="Picture 7" descr="bed-bug-illustration_824x527.jpg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863495" cy="5029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0060" y="365126"/>
            <a:ext cx="7886700" cy="930275"/>
          </a:xfrm>
        </p:spPr>
        <p:txBody>
          <a:bodyPr/>
          <a:lstStyle/>
          <a:p>
            <a:r>
              <a:rPr lang="en-US" dirty="0" smtClean="0"/>
              <a:t>Bugs will keep coming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0060" y="1539240"/>
            <a:ext cx="7886700" cy="4637723"/>
          </a:xfrm>
        </p:spPr>
        <p:txBody>
          <a:bodyPr/>
          <a:lstStyle/>
          <a:p>
            <a:r>
              <a:rPr lang="en-US" sz="2400" dirty="0" smtClean="0"/>
              <a:t>Reported from:</a:t>
            </a:r>
          </a:p>
          <a:p>
            <a:pPr lvl="1"/>
            <a:r>
              <a:rPr lang="en-US" sz="2200" dirty="0" smtClean="0"/>
              <a:t>automated tests</a:t>
            </a:r>
          </a:p>
          <a:p>
            <a:pPr lvl="1"/>
            <a:r>
              <a:rPr lang="en-US" sz="2200" dirty="0"/>
              <a:t>manual testing</a:t>
            </a:r>
          </a:p>
          <a:p>
            <a:pPr lvl="1"/>
            <a:r>
              <a:rPr lang="en-US" sz="2200" dirty="0" smtClean="0"/>
              <a:t>bug bashes</a:t>
            </a:r>
          </a:p>
          <a:p>
            <a:pPr lvl="1"/>
            <a:r>
              <a:rPr lang="en-US" sz="2200" dirty="0" smtClean="0"/>
              <a:t>support &amp; customer reports</a:t>
            </a:r>
          </a:p>
          <a:p>
            <a:pPr lvl="1"/>
            <a:r>
              <a:rPr lang="en-US" sz="2200" dirty="0" smtClean="0"/>
              <a:t>integration</a:t>
            </a:r>
          </a:p>
          <a:p>
            <a:pPr lvl="1"/>
            <a:r>
              <a:rPr lang="mr-IN" sz="2200" dirty="0" smtClean="0"/>
              <a:t>…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9488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unded_triage_france_wwi.jpg"/>
          <p:cNvPicPr>
            <a:picLocks noChangeAspect="1"/>
          </p:cNvPicPr>
          <p:nvPr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" y="0"/>
            <a:ext cx="9127226" cy="7086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triage </a:t>
            </a:r>
            <a:r>
              <a:rPr lang="mr-IN" dirty="0" smtClean="0"/>
              <a:t>–</a:t>
            </a:r>
            <a:r>
              <a:rPr lang="en-US" dirty="0" smtClean="0"/>
              <a:t> who?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Avast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14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480060" y="1539240"/>
            <a:ext cx="7886700" cy="463772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8144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26256" indent="-109538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76768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2222" indent="-91679" algn="l" defTabSz="685800" rtl="0" eaLnBrk="1" latinLnBrk="0" hangingPunct="1">
              <a:lnSpc>
                <a:spcPct val="100000"/>
              </a:lnSpc>
              <a:spcBef>
                <a:spcPts val="150"/>
              </a:spcBef>
              <a:buClr>
                <a:srgbClr val="767683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36997" indent="-95250" algn="l" defTabSz="685800" rtl="0" eaLnBrk="1" latinLnBrk="0" hangingPunct="1">
              <a:lnSpc>
                <a:spcPct val="100000"/>
              </a:lnSpc>
              <a:spcBef>
                <a:spcPts val="150"/>
              </a:spcBef>
              <a:buClr>
                <a:srgbClr val="767683"/>
              </a:buClr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developer</a:t>
            </a:r>
          </a:p>
          <a:p>
            <a:r>
              <a:rPr lang="en-US" sz="2400" dirty="0" smtClean="0"/>
              <a:t>tester</a:t>
            </a:r>
          </a:p>
          <a:p>
            <a:r>
              <a:rPr lang="en-US" sz="2400" dirty="0" smtClean="0"/>
              <a:t>product manager</a:t>
            </a:r>
          </a:p>
          <a:p>
            <a:r>
              <a:rPr lang="en-US" sz="2000" dirty="0" smtClean="0"/>
              <a:t>scrum master</a:t>
            </a:r>
          </a:p>
          <a:p>
            <a:r>
              <a:rPr lang="en-US" sz="2000" dirty="0" smtClean="0"/>
              <a:t>team leader</a:t>
            </a:r>
          </a:p>
          <a:p>
            <a:r>
              <a:rPr lang="en-US" sz="2000" dirty="0" smtClean="0"/>
              <a:t>support engineer</a:t>
            </a:r>
          </a:p>
          <a:p>
            <a:r>
              <a:rPr lang="en-US" sz="2000"/>
              <a:t>customer </a:t>
            </a:r>
            <a:r>
              <a:rPr lang="en-US" sz="2000" smtClean="0"/>
              <a:t>representative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3781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unded_triage_france_wwi.jpg"/>
          <p:cNvPicPr>
            <a:picLocks noChangeAspect="1"/>
          </p:cNvPicPr>
          <p:nvPr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" y="0"/>
            <a:ext cx="9127226" cy="7086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triage </a:t>
            </a:r>
            <a:r>
              <a:rPr lang="mr-IN" dirty="0" smtClean="0"/>
              <a:t>–</a:t>
            </a:r>
            <a:r>
              <a:rPr lang="en-US" dirty="0" smtClean="0"/>
              <a:t>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Avast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15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480060" y="1539240"/>
            <a:ext cx="7886700" cy="463772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8144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26256" indent="-109538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76768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2222" indent="-91679" algn="l" defTabSz="685800" rtl="0" eaLnBrk="1" latinLnBrk="0" hangingPunct="1">
              <a:lnSpc>
                <a:spcPct val="100000"/>
              </a:lnSpc>
              <a:spcBef>
                <a:spcPts val="150"/>
              </a:spcBef>
              <a:buClr>
                <a:srgbClr val="767683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36997" indent="-95250" algn="l" defTabSz="685800" rtl="0" eaLnBrk="1" latinLnBrk="0" hangingPunct="1">
              <a:lnSpc>
                <a:spcPct val="100000"/>
              </a:lnSpc>
              <a:spcBef>
                <a:spcPts val="150"/>
              </a:spcBef>
              <a:buClr>
                <a:srgbClr val="767683"/>
              </a:buClr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well described?</a:t>
            </a:r>
          </a:p>
          <a:p>
            <a:r>
              <a:rPr lang="en-US" sz="2400" dirty="0" smtClean="0"/>
              <a:t>reproducible</a:t>
            </a:r>
            <a:r>
              <a:rPr lang="en-US" sz="2400" dirty="0"/>
              <a:t>?</a:t>
            </a:r>
          </a:p>
          <a:p>
            <a:r>
              <a:rPr lang="en-US" sz="2400" dirty="0"/>
              <a:t>new or duplicate?</a:t>
            </a:r>
          </a:p>
          <a:p>
            <a:r>
              <a:rPr lang="en-US" sz="2400" dirty="0"/>
              <a:t>correct project?</a:t>
            </a:r>
          </a:p>
          <a:p>
            <a:r>
              <a:rPr lang="en-US" sz="2400" dirty="0"/>
              <a:t>correct priority?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impact</a:t>
            </a:r>
          </a:p>
          <a:p>
            <a:r>
              <a:rPr lang="en-US" sz="2400" dirty="0" smtClean="0"/>
              <a:t>ability to fix</a:t>
            </a:r>
          </a:p>
          <a:p>
            <a:r>
              <a:rPr lang="en-US" sz="2400" dirty="0" smtClean="0"/>
              <a:t>complexity of the fix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684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unded_triage_france_wwi.jpg"/>
          <p:cNvPicPr>
            <a:picLocks noChangeAspect="1"/>
          </p:cNvPicPr>
          <p:nvPr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" y="0"/>
            <a:ext cx="9127226" cy="7086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triage </a:t>
            </a:r>
            <a:r>
              <a:rPr lang="mr-IN" dirty="0" smtClean="0"/>
              <a:t>–</a:t>
            </a:r>
            <a:r>
              <a:rPr lang="en-US" dirty="0" smtClean="0"/>
              <a:t> what am I doing wrong?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Avast</a:t>
            </a:r>
            <a:r>
              <a:rPr lang="en-US" dirty="0" smtClean="0"/>
              <a:t>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16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480060" y="1539240"/>
            <a:ext cx="7886700" cy="463772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8144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26256" indent="-109538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76768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32222" indent="-91679" algn="l" defTabSz="685800" rtl="0" eaLnBrk="1" latinLnBrk="0" hangingPunct="1">
              <a:lnSpc>
                <a:spcPct val="100000"/>
              </a:lnSpc>
              <a:spcBef>
                <a:spcPts val="150"/>
              </a:spcBef>
              <a:buClr>
                <a:srgbClr val="767683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36997" indent="-95250" algn="l" defTabSz="685800" rtl="0" eaLnBrk="1" latinLnBrk="0" hangingPunct="1">
              <a:lnSpc>
                <a:spcPct val="100000"/>
              </a:lnSpc>
              <a:spcBef>
                <a:spcPts val="150"/>
              </a:spcBef>
              <a:buClr>
                <a:srgbClr val="767683"/>
              </a:buClr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bug triage ≠ status meeting</a:t>
            </a:r>
          </a:p>
          <a:p>
            <a:r>
              <a:rPr lang="en-US" sz="2400" dirty="0" smtClean="0"/>
              <a:t>responsibility vs. authority</a:t>
            </a:r>
          </a:p>
          <a:p>
            <a:r>
              <a:rPr lang="en-US" sz="2400" dirty="0" smtClean="0"/>
              <a:t>keep it short and focused</a:t>
            </a:r>
          </a:p>
          <a:p>
            <a:pPr lvl="1"/>
            <a:r>
              <a:rPr lang="en-US" sz="2200" dirty="0"/>
              <a:t>too many </a:t>
            </a:r>
            <a:r>
              <a:rPr lang="en-US" sz="2200" dirty="0" smtClean="0"/>
              <a:t>attendees</a:t>
            </a:r>
          </a:p>
          <a:p>
            <a:pPr lvl="1"/>
            <a:r>
              <a:rPr lang="en-US" sz="2200" dirty="0"/>
              <a:t>attendees not involved in the triaged </a:t>
            </a:r>
            <a:r>
              <a:rPr lang="en-US" sz="2200" dirty="0" smtClean="0"/>
              <a:t>project</a:t>
            </a:r>
          </a:p>
          <a:p>
            <a:r>
              <a:rPr lang="en-US" sz="2400" dirty="0" smtClean="0"/>
              <a:t>too many P1s</a:t>
            </a:r>
          </a:p>
          <a:p>
            <a:r>
              <a:rPr lang="en-US" sz="2400" dirty="0" smtClean="0"/>
              <a:t>bug </a:t>
            </a:r>
            <a:r>
              <a:rPr lang="en-US" sz="2400" dirty="0"/>
              <a:t>volleyball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582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17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8" name="Picture 7" descr="bed-bug-illustration_824x527.jpg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863495" cy="5029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0060" y="365126"/>
            <a:ext cx="7886700" cy="930275"/>
          </a:xfrm>
        </p:spPr>
        <p:txBody>
          <a:bodyPr/>
          <a:lstStyle/>
          <a:p>
            <a:r>
              <a:rPr lang="en-US" dirty="0" smtClean="0"/>
              <a:t>Summing it up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060" y="1539240"/>
            <a:ext cx="7886700" cy="4637723"/>
          </a:xfrm>
        </p:spPr>
        <p:txBody>
          <a:bodyPr/>
          <a:lstStyle/>
          <a:p>
            <a:r>
              <a:rPr lang="en-US" sz="2400" dirty="0" smtClean="0"/>
              <a:t>get your current bug backlog under control</a:t>
            </a:r>
          </a:p>
          <a:p>
            <a:r>
              <a:rPr lang="en-US" sz="2400" dirty="0" smtClean="0"/>
              <a:t>get the flow of new bugs under control</a:t>
            </a:r>
          </a:p>
          <a:p>
            <a:r>
              <a:rPr lang="en-US" sz="2400" dirty="0" smtClean="0"/>
              <a:t>get used to keeping it under control</a:t>
            </a:r>
          </a:p>
          <a:p>
            <a:endParaRPr lang="en-US" sz="2400" dirty="0" smtClean="0"/>
          </a:p>
          <a:p>
            <a:r>
              <a:rPr lang="en-US" sz="2400" dirty="0" smtClean="0"/>
              <a:t>promptly </a:t>
            </a:r>
            <a:r>
              <a:rPr lang="en-US" sz="2400" dirty="0"/>
              <a:t>react to sudden </a:t>
            </a:r>
            <a:r>
              <a:rPr lang="en-US" sz="2400" dirty="0" smtClean="0"/>
              <a:t>bug infestations</a:t>
            </a:r>
          </a:p>
          <a:p>
            <a:r>
              <a:rPr lang="en-US" sz="2400" dirty="0"/>
              <a:t>keep an eye on old </a:t>
            </a:r>
            <a:r>
              <a:rPr lang="en-US" sz="2400" dirty="0" smtClean="0"/>
              <a:t>issues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1779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18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8" name="Picture 7" descr="bed-bug-illustration_824x527.jpg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863495" cy="502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05200" y="2667000"/>
            <a:ext cx="2362200" cy="1600200"/>
          </a:xfrm>
        </p:spPr>
        <p:txBody>
          <a:bodyPr/>
          <a:lstStyle/>
          <a:p>
            <a:pPr algn="ctr"/>
            <a:r>
              <a:rPr lang="en-US" sz="8000" dirty="0" smtClean="0"/>
              <a:t>Q&amp;A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6963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8" name="Picture 7" descr="bed-bug-illustration_824x527.jpg"/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863495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85800"/>
            <a:ext cx="8153400" cy="52629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error, flaw, failure or fault in a computer program or system that causes it to produce an incorrect or unexpected result, or to behave in unintended ways </a:t>
            </a:r>
            <a:r>
              <a:rPr lang="en-US" sz="2400" i="1" dirty="0" smtClean="0">
                <a:solidFill>
                  <a:schemeClr val="tx2"/>
                </a:solidFill>
              </a:rPr>
              <a:t>[wiki]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Miscommunication of requirements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Design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Lack </a:t>
            </a:r>
            <a:r>
              <a:rPr lang="en-US" sz="2400" dirty="0"/>
              <a:t>of version control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Buggy third-party </a:t>
            </a:r>
            <a:r>
              <a:rPr lang="en-US" sz="2400" dirty="0" smtClean="0"/>
              <a:t>tools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Human factors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Poor testing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Unrealistic time schedule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Last minute </a:t>
            </a:r>
            <a:r>
              <a:rPr lang="en-US" sz="2400" dirty="0" smtClean="0"/>
              <a:t>changes</a:t>
            </a:r>
            <a:endParaRPr lang="cs-CZ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mr-IN" sz="2400" dirty="0" smtClean="0">
                <a:solidFill>
                  <a:schemeClr val="tx2"/>
                </a:solidFill>
              </a:rPr>
              <a:t>…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7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7" name="Picture 6" descr="kqKXWV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10283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7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26542"/>
            <a:ext cx="10025109" cy="688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bedus1j-X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 b="8014"/>
          <a:stretch>
            <a:fillRect/>
          </a:stretch>
        </p:blipFill>
        <p:spPr>
          <a:xfrm>
            <a:off x="-1447800" y="0"/>
            <a:ext cx="11662402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4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6" name="Picture 5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379530"/>
            <a:ext cx="10856295" cy="72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7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7" name="Picture 6" descr="0-k9sRvrJBOgezEk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-279399"/>
            <a:ext cx="14325598" cy="71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  <p:pic>
        <p:nvPicPr>
          <p:cNvPr id="6" name="Picture 5" descr="tumblr_o4q4xfmGWa1r8asib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144000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ussian_priest_14951791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r="3082"/>
          <a:stretch>
            <a:fillRect/>
          </a:stretch>
        </p:blipFill>
        <p:spPr>
          <a:xfrm>
            <a:off x="0" y="0"/>
            <a:ext cx="11662402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Avast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3C054-5392-429F-B20C-2557C7D3CAAF}" type="slidenum">
              <a:rPr lang="en-US" smtClean="0">
                <a:solidFill>
                  <a:srgbClr val="31323D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31323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4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ast New Brand 2016 Standard v4">
  <a:themeElements>
    <a:clrScheme name="Avast_V02">
      <a:dk1>
        <a:srgbClr val="31323D"/>
      </a:dk1>
      <a:lt1>
        <a:sysClr val="window" lastClr="FFFFFF"/>
      </a:lt1>
      <a:dk2>
        <a:srgbClr val="2D364C"/>
      </a:dk2>
      <a:lt2>
        <a:srgbClr val="AAABB6"/>
      </a:lt2>
      <a:accent1>
        <a:srgbClr val="FF7800"/>
      </a:accent1>
      <a:accent2>
        <a:srgbClr val="6534AC"/>
      </a:accent2>
      <a:accent3>
        <a:srgbClr val="0CB754"/>
      </a:accent3>
      <a:accent4>
        <a:srgbClr val="4453EA"/>
      </a:accent4>
      <a:accent5>
        <a:srgbClr val="8050FF"/>
      </a:accent5>
      <a:accent6>
        <a:srgbClr val="F1C80B"/>
      </a:accent6>
      <a:hlink>
        <a:srgbClr val="FF7800"/>
      </a:hlink>
      <a:folHlink>
        <a:srgbClr val="FFAE6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tlCol="0">
        <a:spAutoFit/>
      </a:bodyPr>
      <a:lstStyle>
        <a:defPPr>
          <a:defRPr sz="2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2165</TotalTime>
  <Words>384</Words>
  <Application>Microsoft Macintosh PowerPoint</Application>
  <PresentationFormat>On-screen Show (4:3)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Avast New Brand 2016 Standard v4</vt:lpstr>
      <vt:lpstr>Bugfighter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Admit it’s buggy and …</vt:lpstr>
      <vt:lpstr>Use common sense</vt:lpstr>
      <vt:lpstr>Bugs will keep coming</vt:lpstr>
      <vt:lpstr>Bug triage – who?</vt:lpstr>
      <vt:lpstr>Bug triage – what?</vt:lpstr>
      <vt:lpstr>Bug triage – what am I doing wrong?</vt:lpstr>
      <vt:lpstr>Summing it up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Avast presentation title</dc:title>
  <dc:creator>LN</dc:creator>
  <cp:lastModifiedBy>Anton Březina</cp:lastModifiedBy>
  <cp:revision>105</cp:revision>
  <dcterms:created xsi:type="dcterms:W3CDTF">2016-10-02T23:48:13Z</dcterms:created>
  <dcterms:modified xsi:type="dcterms:W3CDTF">2017-09-12T15:49:02Z</dcterms:modified>
</cp:coreProperties>
</file>