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589" r:id="rId2"/>
    <p:sldId id="606" r:id="rId3"/>
    <p:sldId id="602" r:id="rId4"/>
    <p:sldId id="617" r:id="rId5"/>
    <p:sldId id="607" r:id="rId6"/>
    <p:sldId id="592" r:id="rId7"/>
    <p:sldId id="619" r:id="rId8"/>
    <p:sldId id="618" r:id="rId9"/>
    <p:sldId id="603" r:id="rId10"/>
    <p:sldId id="608" r:id="rId11"/>
    <p:sldId id="605" r:id="rId12"/>
    <p:sldId id="604" r:id="rId13"/>
    <p:sldId id="611" r:id="rId14"/>
    <p:sldId id="612" r:id="rId15"/>
    <p:sldId id="613" r:id="rId16"/>
    <p:sldId id="615" r:id="rId17"/>
    <p:sldId id="614" r:id="rId18"/>
    <p:sldId id="587" r:id="rId19"/>
    <p:sldId id="610" r:id="rId20"/>
    <p:sldId id="609" r:id="rId21"/>
    <p:sldId id="616" r:id="rId22"/>
    <p:sldId id="601" r:id="rId23"/>
    <p:sldId id="598" r:id="rId24"/>
    <p:sldId id="590" r:id="rId25"/>
    <p:sldId id="599" r:id="rId26"/>
    <p:sldId id="591" r:id="rId27"/>
    <p:sldId id="597" r:id="rId28"/>
    <p:sldId id="594" r:id="rId29"/>
    <p:sldId id="595" r:id="rId30"/>
    <p:sldId id="596" r:id="rId31"/>
  </p:sldIdLst>
  <p:sldSz cx="10160000" cy="7620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Arial" charset="0"/>
        <a:ea typeface="ヒラギノ角ゴ ProN W3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Richter" initials="ER" lastIdx="9" clrIdx="0">
    <p:extLst>
      <p:ext uri="{19B8F6BF-5375-455C-9EA6-DF929625EA0E}">
        <p15:presenceInfo xmlns:p15="http://schemas.microsoft.com/office/powerpoint/2012/main" userId="ff1fe09735bba6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5"/>
    <a:srgbClr val="960000"/>
    <a:srgbClr val="DDDDDD"/>
    <a:srgbClr val="003C8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280" autoAdjust="0"/>
  </p:normalViewPr>
  <p:slideViewPr>
    <p:cSldViewPr>
      <p:cViewPr varScale="1">
        <p:scale>
          <a:sx n="59" d="100"/>
          <a:sy n="59" d="100"/>
        </p:scale>
        <p:origin x="1776" y="7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-30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FB249-FC58-4E45-A5F6-306BE4E126A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533DC18B-D1D5-48A5-B46E-1D4BB8307F92}">
      <dgm:prSet phldrT="[Text]"/>
      <dgm:spPr/>
      <dgm:t>
        <a:bodyPr/>
        <a:lstStyle/>
        <a:p>
          <a:r>
            <a:rPr lang="en-US" noProof="0" dirty="0"/>
            <a:t>Head of IT</a:t>
          </a:r>
        </a:p>
      </dgm:t>
    </dgm:pt>
    <dgm:pt modelId="{1D1008D0-816C-410F-8008-90A7CE13E10B}" type="parTrans" cxnId="{BCC49483-021B-4F13-884B-63F40779DE42}">
      <dgm:prSet/>
      <dgm:spPr/>
      <dgm:t>
        <a:bodyPr/>
        <a:lstStyle/>
        <a:p>
          <a:endParaRPr lang="en-US" noProof="0" dirty="0"/>
        </a:p>
      </dgm:t>
    </dgm:pt>
    <dgm:pt modelId="{C93A78D9-FB9B-4405-88B4-44F9A13C03C7}" type="sibTrans" cxnId="{BCC49483-021B-4F13-884B-63F40779DE42}">
      <dgm:prSet/>
      <dgm:spPr/>
      <dgm:t>
        <a:bodyPr/>
        <a:lstStyle/>
        <a:p>
          <a:endParaRPr lang="en-US" noProof="0" dirty="0"/>
        </a:p>
      </dgm:t>
    </dgm:pt>
    <dgm:pt modelId="{A30DA56A-57EC-4EF2-83CA-D888C83CBDD1}">
      <dgm:prSet phldrT="[Text]"/>
      <dgm:spPr/>
      <dgm:t>
        <a:bodyPr/>
        <a:lstStyle/>
        <a:p>
          <a:r>
            <a:rPr lang="en-US" noProof="0" dirty="0"/>
            <a:t>Head of Development</a:t>
          </a:r>
        </a:p>
      </dgm:t>
    </dgm:pt>
    <dgm:pt modelId="{BFC64A55-28EA-4C46-84FF-923550F2F87D}" type="parTrans" cxnId="{9990CEB3-96E5-40C3-9C2F-7C554291434F}">
      <dgm:prSet/>
      <dgm:spPr/>
      <dgm:t>
        <a:bodyPr/>
        <a:lstStyle/>
        <a:p>
          <a:endParaRPr lang="en-US" noProof="0" dirty="0"/>
        </a:p>
      </dgm:t>
    </dgm:pt>
    <dgm:pt modelId="{023658C0-5F79-4772-AAE4-771201D39E68}" type="sibTrans" cxnId="{9990CEB3-96E5-40C3-9C2F-7C554291434F}">
      <dgm:prSet/>
      <dgm:spPr/>
      <dgm:t>
        <a:bodyPr/>
        <a:lstStyle/>
        <a:p>
          <a:endParaRPr lang="en-US" noProof="0" dirty="0"/>
        </a:p>
      </dgm:t>
    </dgm:pt>
    <dgm:pt modelId="{15BC669E-513B-4EBC-B810-7E7FA444C530}">
      <dgm:prSet phldrT="[Text]"/>
      <dgm:spPr/>
      <dgm:t>
        <a:bodyPr/>
        <a:lstStyle/>
        <a:p>
          <a:r>
            <a:rPr lang="en-US" noProof="0" dirty="0"/>
            <a:t>Group 1</a:t>
          </a:r>
        </a:p>
      </dgm:t>
    </dgm:pt>
    <dgm:pt modelId="{E96848CE-4309-45D7-B4BC-C9225E6566F7}" type="parTrans" cxnId="{32F815B0-F1B4-4D98-8B12-3F0B1564AF97}">
      <dgm:prSet/>
      <dgm:spPr/>
      <dgm:t>
        <a:bodyPr/>
        <a:lstStyle/>
        <a:p>
          <a:endParaRPr lang="en-US" noProof="0" dirty="0"/>
        </a:p>
      </dgm:t>
    </dgm:pt>
    <dgm:pt modelId="{9B27E3BB-F29D-4286-B423-7112FDA99C01}" type="sibTrans" cxnId="{32F815B0-F1B4-4D98-8B12-3F0B1564AF97}">
      <dgm:prSet/>
      <dgm:spPr/>
      <dgm:t>
        <a:bodyPr/>
        <a:lstStyle/>
        <a:p>
          <a:endParaRPr lang="en-US" noProof="0" dirty="0"/>
        </a:p>
      </dgm:t>
    </dgm:pt>
    <dgm:pt modelId="{C05D0585-A179-4456-931B-65E64F9BC320}">
      <dgm:prSet phldrT="[Text]"/>
      <dgm:spPr/>
      <dgm:t>
        <a:bodyPr/>
        <a:lstStyle/>
        <a:p>
          <a:r>
            <a:rPr lang="en-US" noProof="0" dirty="0"/>
            <a:t>Group 2</a:t>
          </a:r>
        </a:p>
      </dgm:t>
    </dgm:pt>
    <dgm:pt modelId="{3785A5EA-C328-4B2A-926D-ACE9AF7982B6}" type="parTrans" cxnId="{A14B12A4-697D-4FE2-B485-4AB6BA0D4BD6}">
      <dgm:prSet/>
      <dgm:spPr/>
      <dgm:t>
        <a:bodyPr/>
        <a:lstStyle/>
        <a:p>
          <a:endParaRPr lang="en-US" noProof="0" dirty="0"/>
        </a:p>
      </dgm:t>
    </dgm:pt>
    <dgm:pt modelId="{5D11654A-CFEB-41E8-A98A-AD45A3DB82CD}" type="sibTrans" cxnId="{A14B12A4-697D-4FE2-B485-4AB6BA0D4BD6}">
      <dgm:prSet/>
      <dgm:spPr/>
      <dgm:t>
        <a:bodyPr/>
        <a:lstStyle/>
        <a:p>
          <a:endParaRPr lang="en-US" noProof="0" dirty="0"/>
        </a:p>
      </dgm:t>
    </dgm:pt>
    <dgm:pt modelId="{AA059850-EAB3-4383-BE6C-31333B872022}">
      <dgm:prSet phldrT="[Text]"/>
      <dgm:spPr/>
      <dgm:t>
        <a:bodyPr/>
        <a:lstStyle/>
        <a:p>
          <a:r>
            <a:rPr lang="en-US" noProof="0" dirty="0"/>
            <a:t>Head of Operations</a:t>
          </a:r>
        </a:p>
      </dgm:t>
    </dgm:pt>
    <dgm:pt modelId="{23BBD37E-F141-48EB-A3B6-F5228DF4E765}" type="parTrans" cxnId="{671B46E4-F57B-44BD-AE69-5F3C2EA0B614}">
      <dgm:prSet/>
      <dgm:spPr/>
      <dgm:t>
        <a:bodyPr/>
        <a:lstStyle/>
        <a:p>
          <a:endParaRPr lang="en-US" noProof="0" dirty="0"/>
        </a:p>
      </dgm:t>
    </dgm:pt>
    <dgm:pt modelId="{B5963A8F-CE28-4BE9-8FB4-A863D3450CD8}" type="sibTrans" cxnId="{671B46E4-F57B-44BD-AE69-5F3C2EA0B614}">
      <dgm:prSet/>
      <dgm:spPr/>
      <dgm:t>
        <a:bodyPr/>
        <a:lstStyle/>
        <a:p>
          <a:endParaRPr lang="en-US" noProof="0" dirty="0"/>
        </a:p>
      </dgm:t>
    </dgm:pt>
    <dgm:pt modelId="{22793F48-73E8-4533-B6C3-455B536CE081}">
      <dgm:prSet phldrT="[Text]"/>
      <dgm:spPr/>
      <dgm:t>
        <a:bodyPr/>
        <a:lstStyle/>
        <a:p>
          <a:r>
            <a:rPr lang="en-US" noProof="0" dirty="0"/>
            <a:t>Group 3</a:t>
          </a:r>
        </a:p>
      </dgm:t>
    </dgm:pt>
    <dgm:pt modelId="{45128627-0201-4793-9C1C-8F1A91E4DC78}" type="parTrans" cxnId="{F1837430-5188-4FCF-B8DD-D4947512CC4C}">
      <dgm:prSet/>
      <dgm:spPr/>
      <dgm:t>
        <a:bodyPr/>
        <a:lstStyle/>
        <a:p>
          <a:endParaRPr lang="en-US" noProof="0" dirty="0"/>
        </a:p>
      </dgm:t>
    </dgm:pt>
    <dgm:pt modelId="{2D3241AC-2610-4E25-A3F0-F01E28393D5F}" type="sibTrans" cxnId="{F1837430-5188-4FCF-B8DD-D4947512CC4C}">
      <dgm:prSet/>
      <dgm:spPr/>
      <dgm:t>
        <a:bodyPr/>
        <a:lstStyle/>
        <a:p>
          <a:endParaRPr lang="en-US" noProof="0" dirty="0"/>
        </a:p>
      </dgm:t>
    </dgm:pt>
    <dgm:pt modelId="{DF59537E-CB9C-4286-ADED-43EFC98F5D0B}" type="pres">
      <dgm:prSet presAssocID="{36CFB249-FC58-4E45-A5F6-306BE4E126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276B2C-30FD-4DF5-805C-72F6C85F6363}" type="pres">
      <dgm:prSet presAssocID="{533DC18B-D1D5-48A5-B46E-1D4BB8307F92}" presName="hierRoot1" presStyleCnt="0"/>
      <dgm:spPr/>
    </dgm:pt>
    <dgm:pt modelId="{EAD2E5C9-DADD-4BB5-82FA-DEB899573B57}" type="pres">
      <dgm:prSet presAssocID="{533DC18B-D1D5-48A5-B46E-1D4BB8307F92}" presName="composite" presStyleCnt="0"/>
      <dgm:spPr/>
    </dgm:pt>
    <dgm:pt modelId="{0045EFCD-4109-4E08-90CA-041B37225323}" type="pres">
      <dgm:prSet presAssocID="{533DC18B-D1D5-48A5-B46E-1D4BB8307F92}" presName="background" presStyleLbl="node0" presStyleIdx="0" presStyleCnt="1"/>
      <dgm:spPr/>
    </dgm:pt>
    <dgm:pt modelId="{5BA9E15A-EE50-4004-803F-1B7CE007FE6D}" type="pres">
      <dgm:prSet presAssocID="{533DC18B-D1D5-48A5-B46E-1D4BB8307F92}" presName="text" presStyleLbl="fgAcc0" presStyleIdx="0" presStyleCnt="1">
        <dgm:presLayoutVars>
          <dgm:chPref val="3"/>
        </dgm:presLayoutVars>
      </dgm:prSet>
      <dgm:spPr/>
    </dgm:pt>
    <dgm:pt modelId="{DD5E4534-AF37-40F6-8900-7E13AE2B1E02}" type="pres">
      <dgm:prSet presAssocID="{533DC18B-D1D5-48A5-B46E-1D4BB8307F92}" presName="hierChild2" presStyleCnt="0"/>
      <dgm:spPr/>
    </dgm:pt>
    <dgm:pt modelId="{23226E29-265C-41BC-9945-D61E097AA176}" type="pres">
      <dgm:prSet presAssocID="{BFC64A55-28EA-4C46-84FF-923550F2F87D}" presName="Name10" presStyleLbl="parChTrans1D2" presStyleIdx="0" presStyleCnt="3"/>
      <dgm:spPr/>
    </dgm:pt>
    <dgm:pt modelId="{3A6F20CA-DEFF-46BC-9CE2-D66C26A046A2}" type="pres">
      <dgm:prSet presAssocID="{A30DA56A-57EC-4EF2-83CA-D888C83CBDD1}" presName="hierRoot2" presStyleCnt="0"/>
      <dgm:spPr/>
    </dgm:pt>
    <dgm:pt modelId="{8E39D4A7-94F8-4FBB-8BA7-94952F4301DB}" type="pres">
      <dgm:prSet presAssocID="{A30DA56A-57EC-4EF2-83CA-D888C83CBDD1}" presName="composite2" presStyleCnt="0"/>
      <dgm:spPr/>
    </dgm:pt>
    <dgm:pt modelId="{09661384-5499-49B3-A4D3-219F4EE51FBB}" type="pres">
      <dgm:prSet presAssocID="{A30DA56A-57EC-4EF2-83CA-D888C83CBDD1}" presName="background2" presStyleLbl="node2" presStyleIdx="0" presStyleCnt="3"/>
      <dgm:spPr/>
    </dgm:pt>
    <dgm:pt modelId="{D31942CC-23AE-42F8-A57D-9571421B92F0}" type="pres">
      <dgm:prSet presAssocID="{A30DA56A-57EC-4EF2-83CA-D888C83CBDD1}" presName="text2" presStyleLbl="fgAcc2" presStyleIdx="0" presStyleCnt="3">
        <dgm:presLayoutVars>
          <dgm:chPref val="3"/>
        </dgm:presLayoutVars>
      </dgm:prSet>
      <dgm:spPr/>
    </dgm:pt>
    <dgm:pt modelId="{2EC934D9-2034-409F-B82A-5BCBFB970153}" type="pres">
      <dgm:prSet presAssocID="{A30DA56A-57EC-4EF2-83CA-D888C83CBDD1}" presName="hierChild3" presStyleCnt="0"/>
      <dgm:spPr/>
    </dgm:pt>
    <dgm:pt modelId="{FB7BEC07-8D82-4907-9F61-22A502830EE5}" type="pres">
      <dgm:prSet presAssocID="{E96848CE-4309-45D7-B4BC-C9225E6566F7}" presName="Name17" presStyleLbl="parChTrans1D3" presStyleIdx="0" presStyleCnt="2"/>
      <dgm:spPr/>
    </dgm:pt>
    <dgm:pt modelId="{0DEDBCDB-979F-45AA-A952-794819962ECF}" type="pres">
      <dgm:prSet presAssocID="{15BC669E-513B-4EBC-B810-7E7FA444C530}" presName="hierRoot3" presStyleCnt="0"/>
      <dgm:spPr/>
    </dgm:pt>
    <dgm:pt modelId="{5B3B861D-F392-46E7-92C9-D87728679B0F}" type="pres">
      <dgm:prSet presAssocID="{15BC669E-513B-4EBC-B810-7E7FA444C530}" presName="composite3" presStyleCnt="0"/>
      <dgm:spPr/>
    </dgm:pt>
    <dgm:pt modelId="{CFD8DE9E-2A33-4315-AE9B-7EBD4AFD0D1A}" type="pres">
      <dgm:prSet presAssocID="{15BC669E-513B-4EBC-B810-7E7FA444C530}" presName="background3" presStyleLbl="node3" presStyleIdx="0" presStyleCnt="2"/>
      <dgm:spPr/>
    </dgm:pt>
    <dgm:pt modelId="{FA6CD416-44D8-4254-91EC-E9C212006284}" type="pres">
      <dgm:prSet presAssocID="{15BC669E-513B-4EBC-B810-7E7FA444C530}" presName="text3" presStyleLbl="fgAcc3" presStyleIdx="0" presStyleCnt="2">
        <dgm:presLayoutVars>
          <dgm:chPref val="3"/>
        </dgm:presLayoutVars>
      </dgm:prSet>
      <dgm:spPr/>
    </dgm:pt>
    <dgm:pt modelId="{4F1548B7-40B9-401A-B381-CB64EEFDF52C}" type="pres">
      <dgm:prSet presAssocID="{15BC669E-513B-4EBC-B810-7E7FA444C530}" presName="hierChild4" presStyleCnt="0"/>
      <dgm:spPr/>
    </dgm:pt>
    <dgm:pt modelId="{B41AA6F0-F8E3-44C5-B3D1-685F0BF20AE3}" type="pres">
      <dgm:prSet presAssocID="{3785A5EA-C328-4B2A-926D-ACE9AF7982B6}" presName="Name17" presStyleLbl="parChTrans1D3" presStyleIdx="1" presStyleCnt="2"/>
      <dgm:spPr/>
    </dgm:pt>
    <dgm:pt modelId="{5B86194C-D59D-4388-B9C8-F50CF36016D6}" type="pres">
      <dgm:prSet presAssocID="{C05D0585-A179-4456-931B-65E64F9BC320}" presName="hierRoot3" presStyleCnt="0"/>
      <dgm:spPr/>
    </dgm:pt>
    <dgm:pt modelId="{EAF29CE5-7B9F-4084-9D5F-4CADBF38C6F2}" type="pres">
      <dgm:prSet presAssocID="{C05D0585-A179-4456-931B-65E64F9BC320}" presName="composite3" presStyleCnt="0"/>
      <dgm:spPr/>
    </dgm:pt>
    <dgm:pt modelId="{1D26A4B7-877C-4D64-BCDD-84DFED027136}" type="pres">
      <dgm:prSet presAssocID="{C05D0585-A179-4456-931B-65E64F9BC320}" presName="background3" presStyleLbl="node3" presStyleIdx="1" presStyleCnt="2"/>
      <dgm:spPr/>
    </dgm:pt>
    <dgm:pt modelId="{281DCC98-F3D7-4B33-96A6-88A671055567}" type="pres">
      <dgm:prSet presAssocID="{C05D0585-A179-4456-931B-65E64F9BC320}" presName="text3" presStyleLbl="fgAcc3" presStyleIdx="1" presStyleCnt="2">
        <dgm:presLayoutVars>
          <dgm:chPref val="3"/>
        </dgm:presLayoutVars>
      </dgm:prSet>
      <dgm:spPr/>
    </dgm:pt>
    <dgm:pt modelId="{F1BDEF41-2DF0-4499-96F2-0438266EC28F}" type="pres">
      <dgm:prSet presAssocID="{C05D0585-A179-4456-931B-65E64F9BC320}" presName="hierChild4" presStyleCnt="0"/>
      <dgm:spPr/>
    </dgm:pt>
    <dgm:pt modelId="{E8369C9C-0961-4998-8478-1F6BAA1916F9}" type="pres">
      <dgm:prSet presAssocID="{23BBD37E-F141-48EB-A3B6-F5228DF4E765}" presName="Name10" presStyleLbl="parChTrans1D2" presStyleIdx="1" presStyleCnt="3"/>
      <dgm:spPr/>
    </dgm:pt>
    <dgm:pt modelId="{B057368B-3275-492E-A733-BE47A083BE7F}" type="pres">
      <dgm:prSet presAssocID="{AA059850-EAB3-4383-BE6C-31333B872022}" presName="hierRoot2" presStyleCnt="0"/>
      <dgm:spPr/>
    </dgm:pt>
    <dgm:pt modelId="{D7B6A496-3749-418C-92AA-0B17B8EC7BB9}" type="pres">
      <dgm:prSet presAssocID="{AA059850-EAB3-4383-BE6C-31333B872022}" presName="composite2" presStyleCnt="0"/>
      <dgm:spPr/>
    </dgm:pt>
    <dgm:pt modelId="{8DA235F4-B932-40EE-A18E-E939286C60D1}" type="pres">
      <dgm:prSet presAssocID="{AA059850-EAB3-4383-BE6C-31333B872022}" presName="background2" presStyleLbl="node2" presStyleIdx="1" presStyleCnt="3"/>
      <dgm:spPr/>
    </dgm:pt>
    <dgm:pt modelId="{64F9BE53-B8BB-4CDF-8B0B-EDA50AF6FBBB}" type="pres">
      <dgm:prSet presAssocID="{AA059850-EAB3-4383-BE6C-31333B872022}" presName="text2" presStyleLbl="fgAcc2" presStyleIdx="1" presStyleCnt="3">
        <dgm:presLayoutVars>
          <dgm:chPref val="3"/>
        </dgm:presLayoutVars>
      </dgm:prSet>
      <dgm:spPr/>
    </dgm:pt>
    <dgm:pt modelId="{ADEB6925-3112-4DE6-BCA8-38F5C2C5357F}" type="pres">
      <dgm:prSet presAssocID="{AA059850-EAB3-4383-BE6C-31333B872022}" presName="hierChild3" presStyleCnt="0"/>
      <dgm:spPr/>
    </dgm:pt>
    <dgm:pt modelId="{20D54644-9F72-4AA0-B1CC-C03C67388ADE}" type="pres">
      <dgm:prSet presAssocID="{45128627-0201-4793-9C1C-8F1A91E4DC78}" presName="Name10" presStyleLbl="parChTrans1D2" presStyleIdx="2" presStyleCnt="3"/>
      <dgm:spPr/>
    </dgm:pt>
    <dgm:pt modelId="{726450C2-B59B-4408-80ED-B89050BDFCF8}" type="pres">
      <dgm:prSet presAssocID="{22793F48-73E8-4533-B6C3-455B536CE081}" presName="hierRoot2" presStyleCnt="0"/>
      <dgm:spPr/>
    </dgm:pt>
    <dgm:pt modelId="{A8E02841-FF01-4C30-83D0-C14F5C566DB3}" type="pres">
      <dgm:prSet presAssocID="{22793F48-73E8-4533-B6C3-455B536CE081}" presName="composite2" presStyleCnt="0"/>
      <dgm:spPr/>
    </dgm:pt>
    <dgm:pt modelId="{E9CF7875-6C47-4A30-ABCF-B20844407D3B}" type="pres">
      <dgm:prSet presAssocID="{22793F48-73E8-4533-B6C3-455B536CE081}" presName="background2" presStyleLbl="node2" presStyleIdx="2" presStyleCnt="3"/>
      <dgm:spPr/>
    </dgm:pt>
    <dgm:pt modelId="{37F1AE32-4BDE-41C8-A01A-F699C5D6A29E}" type="pres">
      <dgm:prSet presAssocID="{22793F48-73E8-4533-B6C3-455B536CE081}" presName="text2" presStyleLbl="fgAcc2" presStyleIdx="2" presStyleCnt="3">
        <dgm:presLayoutVars>
          <dgm:chPref val="3"/>
        </dgm:presLayoutVars>
      </dgm:prSet>
      <dgm:spPr/>
    </dgm:pt>
    <dgm:pt modelId="{3F23EC98-74F4-4EDC-962A-A95918DBE937}" type="pres">
      <dgm:prSet presAssocID="{22793F48-73E8-4533-B6C3-455B536CE081}" presName="hierChild3" presStyleCnt="0"/>
      <dgm:spPr/>
    </dgm:pt>
  </dgm:ptLst>
  <dgm:cxnLst>
    <dgm:cxn modelId="{AB297A06-2A74-442C-9B61-B57A203561AA}" type="presOf" srcId="{AA059850-EAB3-4383-BE6C-31333B872022}" destId="{64F9BE53-B8BB-4CDF-8B0B-EDA50AF6FBBB}" srcOrd="0" destOrd="0" presId="urn:microsoft.com/office/officeart/2005/8/layout/hierarchy1"/>
    <dgm:cxn modelId="{F1837430-5188-4FCF-B8DD-D4947512CC4C}" srcId="{533DC18B-D1D5-48A5-B46E-1D4BB8307F92}" destId="{22793F48-73E8-4533-B6C3-455B536CE081}" srcOrd="2" destOrd="0" parTransId="{45128627-0201-4793-9C1C-8F1A91E4DC78}" sibTransId="{2D3241AC-2610-4E25-A3F0-F01E28393D5F}"/>
    <dgm:cxn modelId="{280DD632-0293-4E68-8A96-9C7FD3DAB952}" type="presOf" srcId="{533DC18B-D1D5-48A5-B46E-1D4BB8307F92}" destId="{5BA9E15A-EE50-4004-803F-1B7CE007FE6D}" srcOrd="0" destOrd="0" presId="urn:microsoft.com/office/officeart/2005/8/layout/hierarchy1"/>
    <dgm:cxn modelId="{804B4F42-ADBF-42B4-9F90-E88227512D49}" type="presOf" srcId="{BFC64A55-28EA-4C46-84FF-923550F2F87D}" destId="{23226E29-265C-41BC-9945-D61E097AA176}" srcOrd="0" destOrd="0" presId="urn:microsoft.com/office/officeart/2005/8/layout/hierarchy1"/>
    <dgm:cxn modelId="{829C6F63-7C34-48D9-88FF-69263100980A}" type="presOf" srcId="{C05D0585-A179-4456-931B-65E64F9BC320}" destId="{281DCC98-F3D7-4B33-96A6-88A671055567}" srcOrd="0" destOrd="0" presId="urn:microsoft.com/office/officeart/2005/8/layout/hierarchy1"/>
    <dgm:cxn modelId="{CDF0D669-6C86-4C90-A215-DFF099AB1B33}" type="presOf" srcId="{3785A5EA-C328-4B2A-926D-ACE9AF7982B6}" destId="{B41AA6F0-F8E3-44C5-B3D1-685F0BF20AE3}" srcOrd="0" destOrd="0" presId="urn:microsoft.com/office/officeart/2005/8/layout/hierarchy1"/>
    <dgm:cxn modelId="{622E7874-CFD3-43D4-8844-1D65C06CCAB2}" type="presOf" srcId="{45128627-0201-4793-9C1C-8F1A91E4DC78}" destId="{20D54644-9F72-4AA0-B1CC-C03C67388ADE}" srcOrd="0" destOrd="0" presId="urn:microsoft.com/office/officeart/2005/8/layout/hierarchy1"/>
    <dgm:cxn modelId="{BCC49483-021B-4F13-884B-63F40779DE42}" srcId="{36CFB249-FC58-4E45-A5F6-306BE4E126AC}" destId="{533DC18B-D1D5-48A5-B46E-1D4BB8307F92}" srcOrd="0" destOrd="0" parTransId="{1D1008D0-816C-410F-8008-90A7CE13E10B}" sibTransId="{C93A78D9-FB9B-4405-88B4-44F9A13C03C7}"/>
    <dgm:cxn modelId="{A14B12A4-697D-4FE2-B485-4AB6BA0D4BD6}" srcId="{A30DA56A-57EC-4EF2-83CA-D888C83CBDD1}" destId="{C05D0585-A179-4456-931B-65E64F9BC320}" srcOrd="1" destOrd="0" parTransId="{3785A5EA-C328-4B2A-926D-ACE9AF7982B6}" sibTransId="{5D11654A-CFEB-41E8-A98A-AD45A3DB82CD}"/>
    <dgm:cxn modelId="{FD6D18AB-9911-4854-80DE-347B0C3870D4}" type="presOf" srcId="{22793F48-73E8-4533-B6C3-455B536CE081}" destId="{37F1AE32-4BDE-41C8-A01A-F699C5D6A29E}" srcOrd="0" destOrd="0" presId="urn:microsoft.com/office/officeart/2005/8/layout/hierarchy1"/>
    <dgm:cxn modelId="{F14015AC-0A85-4751-86A8-25332F47116C}" type="presOf" srcId="{23BBD37E-F141-48EB-A3B6-F5228DF4E765}" destId="{E8369C9C-0961-4998-8478-1F6BAA1916F9}" srcOrd="0" destOrd="0" presId="urn:microsoft.com/office/officeart/2005/8/layout/hierarchy1"/>
    <dgm:cxn modelId="{32F815B0-F1B4-4D98-8B12-3F0B1564AF97}" srcId="{A30DA56A-57EC-4EF2-83CA-D888C83CBDD1}" destId="{15BC669E-513B-4EBC-B810-7E7FA444C530}" srcOrd="0" destOrd="0" parTransId="{E96848CE-4309-45D7-B4BC-C9225E6566F7}" sibTransId="{9B27E3BB-F29D-4286-B423-7112FDA99C01}"/>
    <dgm:cxn modelId="{9990CEB3-96E5-40C3-9C2F-7C554291434F}" srcId="{533DC18B-D1D5-48A5-B46E-1D4BB8307F92}" destId="{A30DA56A-57EC-4EF2-83CA-D888C83CBDD1}" srcOrd="0" destOrd="0" parTransId="{BFC64A55-28EA-4C46-84FF-923550F2F87D}" sibTransId="{023658C0-5F79-4772-AAE4-771201D39E68}"/>
    <dgm:cxn modelId="{C52E2FBB-1F8F-4FB4-A90F-B906B67416C1}" type="presOf" srcId="{E96848CE-4309-45D7-B4BC-C9225E6566F7}" destId="{FB7BEC07-8D82-4907-9F61-22A502830EE5}" srcOrd="0" destOrd="0" presId="urn:microsoft.com/office/officeart/2005/8/layout/hierarchy1"/>
    <dgm:cxn modelId="{1E7EA4D1-FB33-463D-AB39-10C2F8F856F6}" type="presOf" srcId="{A30DA56A-57EC-4EF2-83CA-D888C83CBDD1}" destId="{D31942CC-23AE-42F8-A57D-9571421B92F0}" srcOrd="0" destOrd="0" presId="urn:microsoft.com/office/officeart/2005/8/layout/hierarchy1"/>
    <dgm:cxn modelId="{9AF768D2-74E8-4971-A8F2-EDE5D348B87A}" type="presOf" srcId="{36CFB249-FC58-4E45-A5F6-306BE4E126AC}" destId="{DF59537E-CB9C-4286-ADED-43EFC98F5D0B}" srcOrd="0" destOrd="0" presId="urn:microsoft.com/office/officeart/2005/8/layout/hierarchy1"/>
    <dgm:cxn modelId="{671B46E4-F57B-44BD-AE69-5F3C2EA0B614}" srcId="{533DC18B-D1D5-48A5-B46E-1D4BB8307F92}" destId="{AA059850-EAB3-4383-BE6C-31333B872022}" srcOrd="1" destOrd="0" parTransId="{23BBD37E-F141-48EB-A3B6-F5228DF4E765}" sibTransId="{B5963A8F-CE28-4BE9-8FB4-A863D3450CD8}"/>
    <dgm:cxn modelId="{44FB93E9-447B-4322-B83B-EB975CA28728}" type="presOf" srcId="{15BC669E-513B-4EBC-B810-7E7FA444C530}" destId="{FA6CD416-44D8-4254-91EC-E9C212006284}" srcOrd="0" destOrd="0" presId="urn:microsoft.com/office/officeart/2005/8/layout/hierarchy1"/>
    <dgm:cxn modelId="{E794F3E4-6085-4F44-B40D-E70256288EF4}" type="presParOf" srcId="{DF59537E-CB9C-4286-ADED-43EFC98F5D0B}" destId="{7A276B2C-30FD-4DF5-805C-72F6C85F6363}" srcOrd="0" destOrd="0" presId="urn:microsoft.com/office/officeart/2005/8/layout/hierarchy1"/>
    <dgm:cxn modelId="{8A758D92-AAAA-4293-A9CA-C1769A5562EF}" type="presParOf" srcId="{7A276B2C-30FD-4DF5-805C-72F6C85F6363}" destId="{EAD2E5C9-DADD-4BB5-82FA-DEB899573B57}" srcOrd="0" destOrd="0" presId="urn:microsoft.com/office/officeart/2005/8/layout/hierarchy1"/>
    <dgm:cxn modelId="{11569ED9-5B8E-4FF0-BD15-69B88200C70E}" type="presParOf" srcId="{EAD2E5C9-DADD-4BB5-82FA-DEB899573B57}" destId="{0045EFCD-4109-4E08-90CA-041B37225323}" srcOrd="0" destOrd="0" presId="urn:microsoft.com/office/officeart/2005/8/layout/hierarchy1"/>
    <dgm:cxn modelId="{AAC451C7-0149-41E5-AD80-DB8596EE848C}" type="presParOf" srcId="{EAD2E5C9-DADD-4BB5-82FA-DEB899573B57}" destId="{5BA9E15A-EE50-4004-803F-1B7CE007FE6D}" srcOrd="1" destOrd="0" presId="urn:microsoft.com/office/officeart/2005/8/layout/hierarchy1"/>
    <dgm:cxn modelId="{6F585683-0800-4D57-B569-3088A1AD7BB7}" type="presParOf" srcId="{7A276B2C-30FD-4DF5-805C-72F6C85F6363}" destId="{DD5E4534-AF37-40F6-8900-7E13AE2B1E02}" srcOrd="1" destOrd="0" presId="urn:microsoft.com/office/officeart/2005/8/layout/hierarchy1"/>
    <dgm:cxn modelId="{D56045EC-93A6-4EAF-AB19-4BC86CF8C7CB}" type="presParOf" srcId="{DD5E4534-AF37-40F6-8900-7E13AE2B1E02}" destId="{23226E29-265C-41BC-9945-D61E097AA176}" srcOrd="0" destOrd="0" presId="urn:microsoft.com/office/officeart/2005/8/layout/hierarchy1"/>
    <dgm:cxn modelId="{86DA628A-060A-4A58-BB63-CB42E4D3F467}" type="presParOf" srcId="{DD5E4534-AF37-40F6-8900-7E13AE2B1E02}" destId="{3A6F20CA-DEFF-46BC-9CE2-D66C26A046A2}" srcOrd="1" destOrd="0" presId="urn:microsoft.com/office/officeart/2005/8/layout/hierarchy1"/>
    <dgm:cxn modelId="{66AE9DB3-3D78-4C41-A89B-656D4F6DF623}" type="presParOf" srcId="{3A6F20CA-DEFF-46BC-9CE2-D66C26A046A2}" destId="{8E39D4A7-94F8-4FBB-8BA7-94952F4301DB}" srcOrd="0" destOrd="0" presId="urn:microsoft.com/office/officeart/2005/8/layout/hierarchy1"/>
    <dgm:cxn modelId="{A1401405-41AA-468F-ACB5-BE6736A93B44}" type="presParOf" srcId="{8E39D4A7-94F8-4FBB-8BA7-94952F4301DB}" destId="{09661384-5499-49B3-A4D3-219F4EE51FBB}" srcOrd="0" destOrd="0" presId="urn:microsoft.com/office/officeart/2005/8/layout/hierarchy1"/>
    <dgm:cxn modelId="{FB7DFABA-6C05-44C3-9EA4-707C29C643C0}" type="presParOf" srcId="{8E39D4A7-94F8-4FBB-8BA7-94952F4301DB}" destId="{D31942CC-23AE-42F8-A57D-9571421B92F0}" srcOrd="1" destOrd="0" presId="urn:microsoft.com/office/officeart/2005/8/layout/hierarchy1"/>
    <dgm:cxn modelId="{9FED4FEF-7404-4649-8776-915F8D2E0005}" type="presParOf" srcId="{3A6F20CA-DEFF-46BC-9CE2-D66C26A046A2}" destId="{2EC934D9-2034-409F-B82A-5BCBFB970153}" srcOrd="1" destOrd="0" presId="urn:microsoft.com/office/officeart/2005/8/layout/hierarchy1"/>
    <dgm:cxn modelId="{0869E752-CDA6-48E8-8B6E-7C34390AEB08}" type="presParOf" srcId="{2EC934D9-2034-409F-B82A-5BCBFB970153}" destId="{FB7BEC07-8D82-4907-9F61-22A502830EE5}" srcOrd="0" destOrd="0" presId="urn:microsoft.com/office/officeart/2005/8/layout/hierarchy1"/>
    <dgm:cxn modelId="{75252A5B-A376-48C0-9A08-319A0B86B6F9}" type="presParOf" srcId="{2EC934D9-2034-409F-B82A-5BCBFB970153}" destId="{0DEDBCDB-979F-45AA-A952-794819962ECF}" srcOrd="1" destOrd="0" presId="urn:microsoft.com/office/officeart/2005/8/layout/hierarchy1"/>
    <dgm:cxn modelId="{9C18ECF1-88A4-4BCA-9083-E955F3C0B098}" type="presParOf" srcId="{0DEDBCDB-979F-45AA-A952-794819962ECF}" destId="{5B3B861D-F392-46E7-92C9-D87728679B0F}" srcOrd="0" destOrd="0" presId="urn:microsoft.com/office/officeart/2005/8/layout/hierarchy1"/>
    <dgm:cxn modelId="{A6DC2193-313A-4367-99CF-A67F4C859F84}" type="presParOf" srcId="{5B3B861D-F392-46E7-92C9-D87728679B0F}" destId="{CFD8DE9E-2A33-4315-AE9B-7EBD4AFD0D1A}" srcOrd="0" destOrd="0" presId="urn:microsoft.com/office/officeart/2005/8/layout/hierarchy1"/>
    <dgm:cxn modelId="{A6C82254-2F57-4F0D-8EEC-265FB29AFF21}" type="presParOf" srcId="{5B3B861D-F392-46E7-92C9-D87728679B0F}" destId="{FA6CD416-44D8-4254-91EC-E9C212006284}" srcOrd="1" destOrd="0" presId="urn:microsoft.com/office/officeart/2005/8/layout/hierarchy1"/>
    <dgm:cxn modelId="{FD27F113-4E31-4B73-8C98-8B1A0E433C64}" type="presParOf" srcId="{0DEDBCDB-979F-45AA-A952-794819962ECF}" destId="{4F1548B7-40B9-401A-B381-CB64EEFDF52C}" srcOrd="1" destOrd="0" presId="urn:microsoft.com/office/officeart/2005/8/layout/hierarchy1"/>
    <dgm:cxn modelId="{426C8A29-0647-4C82-8293-D84ACA04EC70}" type="presParOf" srcId="{2EC934D9-2034-409F-B82A-5BCBFB970153}" destId="{B41AA6F0-F8E3-44C5-B3D1-685F0BF20AE3}" srcOrd="2" destOrd="0" presId="urn:microsoft.com/office/officeart/2005/8/layout/hierarchy1"/>
    <dgm:cxn modelId="{6F4BB092-DE68-4A74-A225-7B3032A1EB8B}" type="presParOf" srcId="{2EC934D9-2034-409F-B82A-5BCBFB970153}" destId="{5B86194C-D59D-4388-B9C8-F50CF36016D6}" srcOrd="3" destOrd="0" presId="urn:microsoft.com/office/officeart/2005/8/layout/hierarchy1"/>
    <dgm:cxn modelId="{AD095E95-5B48-4FC3-87BB-4F787117A7C9}" type="presParOf" srcId="{5B86194C-D59D-4388-B9C8-F50CF36016D6}" destId="{EAF29CE5-7B9F-4084-9D5F-4CADBF38C6F2}" srcOrd="0" destOrd="0" presId="urn:microsoft.com/office/officeart/2005/8/layout/hierarchy1"/>
    <dgm:cxn modelId="{88B6C753-E101-4907-82E8-CD211C2472DC}" type="presParOf" srcId="{EAF29CE5-7B9F-4084-9D5F-4CADBF38C6F2}" destId="{1D26A4B7-877C-4D64-BCDD-84DFED027136}" srcOrd="0" destOrd="0" presId="urn:microsoft.com/office/officeart/2005/8/layout/hierarchy1"/>
    <dgm:cxn modelId="{A75A4A34-7AA4-47C1-AB79-B934B5552AAB}" type="presParOf" srcId="{EAF29CE5-7B9F-4084-9D5F-4CADBF38C6F2}" destId="{281DCC98-F3D7-4B33-96A6-88A671055567}" srcOrd="1" destOrd="0" presId="urn:microsoft.com/office/officeart/2005/8/layout/hierarchy1"/>
    <dgm:cxn modelId="{8E9886D6-05F6-48B2-AC2A-565FC308F98F}" type="presParOf" srcId="{5B86194C-D59D-4388-B9C8-F50CF36016D6}" destId="{F1BDEF41-2DF0-4499-96F2-0438266EC28F}" srcOrd="1" destOrd="0" presId="urn:microsoft.com/office/officeart/2005/8/layout/hierarchy1"/>
    <dgm:cxn modelId="{743E9025-5DC9-4524-B75A-C97E0A543613}" type="presParOf" srcId="{DD5E4534-AF37-40F6-8900-7E13AE2B1E02}" destId="{E8369C9C-0961-4998-8478-1F6BAA1916F9}" srcOrd="2" destOrd="0" presId="urn:microsoft.com/office/officeart/2005/8/layout/hierarchy1"/>
    <dgm:cxn modelId="{0F2D8091-9EE3-40AA-8A5C-2389CE045DA5}" type="presParOf" srcId="{DD5E4534-AF37-40F6-8900-7E13AE2B1E02}" destId="{B057368B-3275-492E-A733-BE47A083BE7F}" srcOrd="3" destOrd="0" presId="urn:microsoft.com/office/officeart/2005/8/layout/hierarchy1"/>
    <dgm:cxn modelId="{2FE32913-AE85-4602-9C2A-24D0B0F70257}" type="presParOf" srcId="{B057368B-3275-492E-A733-BE47A083BE7F}" destId="{D7B6A496-3749-418C-92AA-0B17B8EC7BB9}" srcOrd="0" destOrd="0" presId="urn:microsoft.com/office/officeart/2005/8/layout/hierarchy1"/>
    <dgm:cxn modelId="{62AAD67C-7636-40D3-B02A-41C2F4D44C24}" type="presParOf" srcId="{D7B6A496-3749-418C-92AA-0B17B8EC7BB9}" destId="{8DA235F4-B932-40EE-A18E-E939286C60D1}" srcOrd="0" destOrd="0" presId="urn:microsoft.com/office/officeart/2005/8/layout/hierarchy1"/>
    <dgm:cxn modelId="{A71E5626-761D-4E75-9653-74268A176ACF}" type="presParOf" srcId="{D7B6A496-3749-418C-92AA-0B17B8EC7BB9}" destId="{64F9BE53-B8BB-4CDF-8B0B-EDA50AF6FBBB}" srcOrd="1" destOrd="0" presId="urn:microsoft.com/office/officeart/2005/8/layout/hierarchy1"/>
    <dgm:cxn modelId="{B312A9B6-919B-416A-9208-C896161FF220}" type="presParOf" srcId="{B057368B-3275-492E-A733-BE47A083BE7F}" destId="{ADEB6925-3112-4DE6-BCA8-38F5C2C5357F}" srcOrd="1" destOrd="0" presId="urn:microsoft.com/office/officeart/2005/8/layout/hierarchy1"/>
    <dgm:cxn modelId="{CFBAE0A4-79EB-4D38-9A3B-EFE2FA94136C}" type="presParOf" srcId="{DD5E4534-AF37-40F6-8900-7E13AE2B1E02}" destId="{20D54644-9F72-4AA0-B1CC-C03C67388ADE}" srcOrd="4" destOrd="0" presId="urn:microsoft.com/office/officeart/2005/8/layout/hierarchy1"/>
    <dgm:cxn modelId="{89BF50ED-8878-4311-ABC6-AB0A5B83DD57}" type="presParOf" srcId="{DD5E4534-AF37-40F6-8900-7E13AE2B1E02}" destId="{726450C2-B59B-4408-80ED-B89050BDFCF8}" srcOrd="5" destOrd="0" presId="urn:microsoft.com/office/officeart/2005/8/layout/hierarchy1"/>
    <dgm:cxn modelId="{44EBBD56-ACA9-467C-A86A-F0269A5A4A05}" type="presParOf" srcId="{726450C2-B59B-4408-80ED-B89050BDFCF8}" destId="{A8E02841-FF01-4C30-83D0-C14F5C566DB3}" srcOrd="0" destOrd="0" presId="urn:microsoft.com/office/officeart/2005/8/layout/hierarchy1"/>
    <dgm:cxn modelId="{96F0BDB4-CE38-40C9-BE32-D2924DD309BC}" type="presParOf" srcId="{A8E02841-FF01-4C30-83D0-C14F5C566DB3}" destId="{E9CF7875-6C47-4A30-ABCF-B20844407D3B}" srcOrd="0" destOrd="0" presId="urn:microsoft.com/office/officeart/2005/8/layout/hierarchy1"/>
    <dgm:cxn modelId="{FE35C785-DE11-4712-A88A-34A054D47328}" type="presParOf" srcId="{A8E02841-FF01-4C30-83D0-C14F5C566DB3}" destId="{37F1AE32-4BDE-41C8-A01A-F699C5D6A29E}" srcOrd="1" destOrd="0" presId="urn:microsoft.com/office/officeart/2005/8/layout/hierarchy1"/>
    <dgm:cxn modelId="{92EB0C63-E91B-4BB4-95E3-4F32DFE65BE6}" type="presParOf" srcId="{726450C2-B59B-4408-80ED-B89050BDFCF8}" destId="{3F23EC98-74F4-4EDC-962A-A95918DBE9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54644-9F72-4AA0-B1CC-C03C67388ADE}">
      <dsp:nvSpPr>
        <dsp:cNvPr id="0" name=""/>
        <dsp:cNvSpPr/>
      </dsp:nvSpPr>
      <dsp:spPr>
        <a:xfrm>
          <a:off x="3792967" y="1183338"/>
          <a:ext cx="1986359" cy="472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06"/>
              </a:lnTo>
              <a:lnTo>
                <a:pt x="1986359" y="322106"/>
              </a:lnTo>
              <a:lnTo>
                <a:pt x="1986359" y="472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69C9C-0961-4998-8478-1F6BAA1916F9}">
      <dsp:nvSpPr>
        <dsp:cNvPr id="0" name=""/>
        <dsp:cNvSpPr/>
      </dsp:nvSpPr>
      <dsp:spPr>
        <a:xfrm>
          <a:off x="3747247" y="1183338"/>
          <a:ext cx="91440" cy="472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AA6F0-F8E3-44C5-B3D1-685F0BF20AE3}">
      <dsp:nvSpPr>
        <dsp:cNvPr id="0" name=""/>
        <dsp:cNvSpPr/>
      </dsp:nvSpPr>
      <dsp:spPr>
        <a:xfrm>
          <a:off x="1806607" y="2688005"/>
          <a:ext cx="993179" cy="472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06"/>
              </a:lnTo>
              <a:lnTo>
                <a:pt x="993179" y="322106"/>
              </a:lnTo>
              <a:lnTo>
                <a:pt x="993179" y="4726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BEC07-8D82-4907-9F61-22A502830EE5}">
      <dsp:nvSpPr>
        <dsp:cNvPr id="0" name=""/>
        <dsp:cNvSpPr/>
      </dsp:nvSpPr>
      <dsp:spPr>
        <a:xfrm>
          <a:off x="813428" y="2688005"/>
          <a:ext cx="993179" cy="472663"/>
        </a:xfrm>
        <a:custGeom>
          <a:avLst/>
          <a:gdLst/>
          <a:ahLst/>
          <a:cxnLst/>
          <a:rect l="0" t="0" r="0" b="0"/>
          <a:pathLst>
            <a:path>
              <a:moveTo>
                <a:pt x="993179" y="0"/>
              </a:moveTo>
              <a:lnTo>
                <a:pt x="993179" y="322106"/>
              </a:lnTo>
              <a:lnTo>
                <a:pt x="0" y="322106"/>
              </a:lnTo>
              <a:lnTo>
                <a:pt x="0" y="4726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26E29-265C-41BC-9945-D61E097AA176}">
      <dsp:nvSpPr>
        <dsp:cNvPr id="0" name=""/>
        <dsp:cNvSpPr/>
      </dsp:nvSpPr>
      <dsp:spPr>
        <a:xfrm>
          <a:off x="1806607" y="1183338"/>
          <a:ext cx="1986359" cy="472663"/>
        </a:xfrm>
        <a:custGeom>
          <a:avLst/>
          <a:gdLst/>
          <a:ahLst/>
          <a:cxnLst/>
          <a:rect l="0" t="0" r="0" b="0"/>
          <a:pathLst>
            <a:path>
              <a:moveTo>
                <a:pt x="1986359" y="0"/>
              </a:moveTo>
              <a:lnTo>
                <a:pt x="1986359" y="322106"/>
              </a:lnTo>
              <a:lnTo>
                <a:pt x="0" y="322106"/>
              </a:lnTo>
              <a:lnTo>
                <a:pt x="0" y="472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5EFCD-4109-4E08-90CA-041B37225323}">
      <dsp:nvSpPr>
        <dsp:cNvPr id="0" name=""/>
        <dsp:cNvSpPr/>
      </dsp:nvSpPr>
      <dsp:spPr>
        <a:xfrm>
          <a:off x="2980365" y="151334"/>
          <a:ext cx="1625203" cy="10320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9E15A-EE50-4004-803F-1B7CE007FE6D}">
      <dsp:nvSpPr>
        <dsp:cNvPr id="0" name=""/>
        <dsp:cNvSpPr/>
      </dsp:nvSpPr>
      <dsp:spPr>
        <a:xfrm>
          <a:off x="3160943" y="322883"/>
          <a:ext cx="1625203" cy="1032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Head of IT</a:t>
          </a:r>
        </a:p>
      </dsp:txBody>
      <dsp:txXfrm>
        <a:off x="3191169" y="353109"/>
        <a:ext cx="1564751" cy="971551"/>
      </dsp:txXfrm>
    </dsp:sp>
    <dsp:sp modelId="{09661384-5499-49B3-A4D3-219F4EE51FBB}">
      <dsp:nvSpPr>
        <dsp:cNvPr id="0" name=""/>
        <dsp:cNvSpPr/>
      </dsp:nvSpPr>
      <dsp:spPr>
        <a:xfrm>
          <a:off x="994006" y="1656001"/>
          <a:ext cx="1625203" cy="1032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942CC-23AE-42F8-A57D-9571421B92F0}">
      <dsp:nvSpPr>
        <dsp:cNvPr id="0" name=""/>
        <dsp:cNvSpPr/>
      </dsp:nvSpPr>
      <dsp:spPr>
        <a:xfrm>
          <a:off x="1174584" y="1827550"/>
          <a:ext cx="1625203" cy="1032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Head of Development</a:t>
          </a:r>
        </a:p>
      </dsp:txBody>
      <dsp:txXfrm>
        <a:off x="1204810" y="1857776"/>
        <a:ext cx="1564751" cy="971551"/>
      </dsp:txXfrm>
    </dsp:sp>
    <dsp:sp modelId="{CFD8DE9E-2A33-4315-AE9B-7EBD4AFD0D1A}">
      <dsp:nvSpPr>
        <dsp:cNvPr id="0" name=""/>
        <dsp:cNvSpPr/>
      </dsp:nvSpPr>
      <dsp:spPr>
        <a:xfrm>
          <a:off x="826" y="3160668"/>
          <a:ext cx="1625203" cy="1032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CD416-44D8-4254-91EC-E9C212006284}">
      <dsp:nvSpPr>
        <dsp:cNvPr id="0" name=""/>
        <dsp:cNvSpPr/>
      </dsp:nvSpPr>
      <dsp:spPr>
        <a:xfrm>
          <a:off x="181404" y="3332217"/>
          <a:ext cx="1625203" cy="1032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Group 1</a:t>
          </a:r>
        </a:p>
      </dsp:txBody>
      <dsp:txXfrm>
        <a:off x="211630" y="3362443"/>
        <a:ext cx="1564751" cy="971551"/>
      </dsp:txXfrm>
    </dsp:sp>
    <dsp:sp modelId="{1D26A4B7-877C-4D64-BCDD-84DFED027136}">
      <dsp:nvSpPr>
        <dsp:cNvPr id="0" name=""/>
        <dsp:cNvSpPr/>
      </dsp:nvSpPr>
      <dsp:spPr>
        <a:xfrm>
          <a:off x="1987186" y="3160668"/>
          <a:ext cx="1625203" cy="1032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DCC98-F3D7-4B33-96A6-88A671055567}">
      <dsp:nvSpPr>
        <dsp:cNvPr id="0" name=""/>
        <dsp:cNvSpPr/>
      </dsp:nvSpPr>
      <dsp:spPr>
        <a:xfrm>
          <a:off x="2167764" y="3332217"/>
          <a:ext cx="1625203" cy="1032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Group 2</a:t>
          </a:r>
        </a:p>
      </dsp:txBody>
      <dsp:txXfrm>
        <a:off x="2197990" y="3362443"/>
        <a:ext cx="1564751" cy="971551"/>
      </dsp:txXfrm>
    </dsp:sp>
    <dsp:sp modelId="{8DA235F4-B932-40EE-A18E-E939286C60D1}">
      <dsp:nvSpPr>
        <dsp:cNvPr id="0" name=""/>
        <dsp:cNvSpPr/>
      </dsp:nvSpPr>
      <dsp:spPr>
        <a:xfrm>
          <a:off x="2980365" y="1656001"/>
          <a:ext cx="1625203" cy="1032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9BE53-B8BB-4CDF-8B0B-EDA50AF6FBBB}">
      <dsp:nvSpPr>
        <dsp:cNvPr id="0" name=""/>
        <dsp:cNvSpPr/>
      </dsp:nvSpPr>
      <dsp:spPr>
        <a:xfrm>
          <a:off x="3160943" y="1827550"/>
          <a:ext cx="1625203" cy="1032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Head of Operations</a:t>
          </a:r>
        </a:p>
      </dsp:txBody>
      <dsp:txXfrm>
        <a:off x="3191169" y="1857776"/>
        <a:ext cx="1564751" cy="971551"/>
      </dsp:txXfrm>
    </dsp:sp>
    <dsp:sp modelId="{E9CF7875-6C47-4A30-ABCF-B20844407D3B}">
      <dsp:nvSpPr>
        <dsp:cNvPr id="0" name=""/>
        <dsp:cNvSpPr/>
      </dsp:nvSpPr>
      <dsp:spPr>
        <a:xfrm>
          <a:off x="4966725" y="1656001"/>
          <a:ext cx="1625203" cy="1032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1AE32-4BDE-41C8-A01A-F699C5D6A29E}">
      <dsp:nvSpPr>
        <dsp:cNvPr id="0" name=""/>
        <dsp:cNvSpPr/>
      </dsp:nvSpPr>
      <dsp:spPr>
        <a:xfrm>
          <a:off x="5147303" y="1827550"/>
          <a:ext cx="1625203" cy="1032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Group 3</a:t>
          </a:r>
        </a:p>
      </dsp:txBody>
      <dsp:txXfrm>
        <a:off x="5177529" y="1857776"/>
        <a:ext cx="1564751" cy="97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JIPP.IT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24.06.2014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fld id="{F5FC325A-991D-4C83-8F14-090CA70638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7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24.06.2014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06464" y="4714876"/>
            <a:ext cx="4984750" cy="4467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0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fld id="{DF17C36E-1DC1-4E5C-A756-F2EA661A1B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36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2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Initial Team Formation Workshop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noProof="0" dirty="0"/>
              <a:t>Some requirements from the management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noProof="0" dirty="0"/>
              <a:t>„even“ number of teammates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noProof="0" dirty="0"/>
              <a:t>Not to many external developers in one team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noProof="0" dirty="0"/>
              <a:t>…</a:t>
            </a:r>
          </a:p>
          <a:p>
            <a:endParaRPr lang="en-US" noProof="0" dirty="0"/>
          </a:p>
          <a:p>
            <a:r>
              <a:rPr lang="en-US" noProof="0" dirty="0"/>
              <a:t>Sitting in one room</a:t>
            </a:r>
          </a:p>
          <a:p>
            <a:r>
              <a:rPr lang="en-US" noProof="0" dirty="0"/>
              <a:t>Whiteboards</a:t>
            </a:r>
          </a:p>
          <a:p>
            <a:r>
              <a:rPr lang="en-US" noProof="0" dirty="0"/>
              <a:t>New furniture</a:t>
            </a:r>
          </a:p>
          <a:p>
            <a:endParaRPr lang="en-US" noProof="0" dirty="0"/>
          </a:p>
          <a:p>
            <a:r>
              <a:rPr lang="en-US" noProof="0" dirty="0"/>
              <a:t>Knowledge sharing at hoc is not possible</a:t>
            </a:r>
          </a:p>
          <a:p>
            <a:r>
              <a:rPr lang="en-US" noProof="0" dirty="0"/>
              <a:t>Used to be Experts </a:t>
            </a:r>
            <a:r>
              <a:rPr lang="en-US" noProof="0" dirty="0">
                <a:sym typeface="Wingdings" panose="05000000000000000000" pitchFamily="2" charset="2"/>
              </a:rPr>
              <a:t> it was clear who will be need for feature X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At least the long journey in removing those silos started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3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no clear definition of the Product</a:t>
            </a:r>
          </a:p>
          <a:p>
            <a:endParaRPr lang="en-US" dirty="0"/>
          </a:p>
          <a:p>
            <a:r>
              <a:rPr lang="en-US" dirty="0"/>
              <a:t>Workshop with the two line manager</a:t>
            </a:r>
          </a:p>
          <a:p>
            <a:r>
              <a:rPr lang="en-US" dirty="0"/>
              <a:t>Main Questions</a:t>
            </a:r>
          </a:p>
          <a:p>
            <a:r>
              <a:rPr lang="en-US" dirty="0"/>
              <a:t>What is the product?</a:t>
            </a:r>
          </a:p>
          <a:p>
            <a:r>
              <a:rPr lang="en-US" dirty="0"/>
              <a:t>Is there only one product?</a:t>
            </a:r>
          </a:p>
          <a:p>
            <a:r>
              <a:rPr lang="en-US" dirty="0"/>
              <a:t>Are there many products?</a:t>
            </a:r>
          </a:p>
          <a:p>
            <a:r>
              <a:rPr lang="en-US" dirty="0"/>
              <a:t>From which perspective do we need to define, what the product could be?</a:t>
            </a:r>
          </a:p>
          <a:p>
            <a:endParaRPr lang="en-US" dirty="0"/>
          </a:p>
          <a:p>
            <a:r>
              <a:rPr lang="en-US" dirty="0"/>
              <a:t>A turn from a system-oriented product definition towards a customer centric product definition.</a:t>
            </a:r>
          </a:p>
          <a:p>
            <a:endParaRPr lang="en-US" dirty="0"/>
          </a:p>
          <a:p>
            <a:r>
              <a:rPr lang="en-US" dirty="0"/>
              <a:t>Another approach for products was to look at the different insurance areas, e.g. life insurances, health insurances, medical insurances, property insurances, and others. From an end-customer perspective, each tariff would be potentially a product. However, this product perspective still wasn’t beneficial enough.</a:t>
            </a:r>
          </a:p>
          <a:p>
            <a:endParaRPr lang="en-US" dirty="0"/>
          </a:p>
          <a:p>
            <a:r>
              <a:rPr lang="en-US" dirty="0"/>
              <a:t>Distinction between an internal and external view on “product(s)”.</a:t>
            </a:r>
          </a:p>
          <a:p>
            <a:r>
              <a:rPr lang="en-US" dirty="0"/>
              <a:t>A paradigm shift for many in the organization, especially those who worked for years with a different view.</a:t>
            </a:r>
          </a:p>
          <a:p>
            <a:endParaRPr lang="en-US" dirty="0"/>
          </a:p>
          <a:p>
            <a:r>
              <a:rPr lang="en-US" dirty="0"/>
              <a:t>Identification Issues for the teams</a:t>
            </a:r>
          </a:p>
          <a:p>
            <a:r>
              <a:rPr lang="en-US" dirty="0"/>
              <a:t>More Marketing, visioning and its sharing by the Product Owner would be needed</a:t>
            </a:r>
          </a:p>
          <a:p>
            <a:endParaRPr lang="en-US" dirty="0"/>
          </a:p>
          <a:p>
            <a:r>
              <a:rPr lang="en-US" dirty="0"/>
              <a:t> no clear definition of the Product.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5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Requirement Areas: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Many discussions were made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Decision for only one Area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seasoned team-members – subject-matter expert contacts for special topics were introduced.</a:t>
            </a:r>
          </a:p>
          <a:p>
            <a:pPr marL="606333" lvl="1" indent="-165364">
              <a:buFont typeface="Arial" panose="020B0604020202020204" pitchFamily="34" charset="0"/>
              <a:buChar char="•"/>
            </a:pPr>
            <a:r>
              <a:rPr lang="en-US" dirty="0">
                <a:cs typeface="ＭＳ Ｐゴシック" pitchFamily="-106" charset="-128"/>
              </a:rPr>
              <a:t>Still needed but are planed to get loose in the future</a:t>
            </a:r>
          </a:p>
          <a:p>
            <a:endParaRPr lang="en-US" dirty="0"/>
          </a:p>
          <a:p>
            <a:r>
              <a:rPr lang="en-US" dirty="0"/>
              <a:t>Gatekeeper at first glance counterproductive</a:t>
            </a:r>
          </a:p>
          <a:p>
            <a:r>
              <a:rPr lang="en-US" dirty="0"/>
              <a:t>Could be called in case of conflicts</a:t>
            </a:r>
          </a:p>
          <a:p>
            <a:r>
              <a:rPr lang="en-US" dirty="0"/>
              <a:t>Analysis showed that it was rather a chance</a:t>
            </a:r>
          </a:p>
          <a:p>
            <a:r>
              <a:rPr lang="en-US" dirty="0"/>
              <a:t>Platform for Information Sharing</a:t>
            </a:r>
          </a:p>
          <a:p>
            <a:r>
              <a:rPr lang="en-US" dirty="0"/>
              <a:t>Simplification certainly possible</a:t>
            </a:r>
          </a:p>
          <a:p>
            <a:r>
              <a:rPr lang="en-US" dirty="0"/>
              <a:t>Interaction with the </a:t>
            </a:r>
            <a:r>
              <a:rPr lang="en-US" dirty="0" err="1"/>
              <a:t>Gremium</a:t>
            </a:r>
            <a:r>
              <a:rPr lang="en-US" dirty="0"/>
              <a:t> changed a lot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Value based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Transparency</a:t>
            </a:r>
          </a:p>
          <a:p>
            <a:endParaRPr lang="en-US" dirty="0"/>
          </a:p>
          <a:p>
            <a:r>
              <a:rPr lang="en-US" dirty="0"/>
              <a:t>Direct Control over Developers for Projects </a:t>
            </a:r>
          </a:p>
          <a:p>
            <a:r>
              <a:rPr lang="en-US" dirty="0"/>
              <a:t>Eliminated with LeSS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0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pull in order of the backlog didn’t work out</a:t>
            </a:r>
          </a:p>
          <a:p>
            <a:r>
              <a:rPr lang="en-US" dirty="0"/>
              <a:t>Frustration</a:t>
            </a:r>
          </a:p>
          <a:p>
            <a:r>
              <a:rPr lang="en-US" dirty="0"/>
              <a:t>Not understanding</a:t>
            </a:r>
          </a:p>
          <a:p>
            <a:r>
              <a:rPr lang="en-US" dirty="0"/>
              <a:t>To people oriented</a:t>
            </a:r>
          </a:p>
          <a:p>
            <a:endParaRPr lang="en-US" dirty="0"/>
          </a:p>
          <a:p>
            <a:r>
              <a:rPr lang="en-US" dirty="0"/>
              <a:t>Facilitator changed often (Scrum Master / PO)</a:t>
            </a:r>
          </a:p>
          <a:p>
            <a:endParaRPr lang="en-US" dirty="0"/>
          </a:p>
          <a:p>
            <a:r>
              <a:rPr lang="en-US" dirty="0"/>
              <a:t>Newest Change: Back to topic focused SP1</a:t>
            </a:r>
          </a:p>
          <a:p>
            <a:r>
              <a:rPr lang="en-US" dirty="0"/>
              <a:t>BUT still the alignment.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4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 of the organization</a:t>
            </a:r>
          </a:p>
          <a:p>
            <a:r>
              <a:rPr lang="en-US" dirty="0"/>
              <a:t>Could not let go</a:t>
            </a:r>
          </a:p>
          <a:p>
            <a:r>
              <a:rPr lang="en-US" dirty="0"/>
              <a:t>Stakeholders or POs</a:t>
            </a:r>
          </a:p>
          <a:p>
            <a:endParaRPr lang="en-US" dirty="0"/>
          </a:p>
          <a:p>
            <a:r>
              <a:rPr lang="en-US" dirty="0"/>
              <a:t>Shared Understanding over the whole organization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95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3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800 </a:t>
            </a:r>
            <a:r>
              <a:rPr lang="de-AT" dirty="0" err="1"/>
              <a:t>people</a:t>
            </a:r>
            <a:r>
              <a:rPr lang="de-AT" dirty="0"/>
              <a:t> in total</a:t>
            </a:r>
          </a:p>
          <a:p>
            <a:r>
              <a:rPr lang="de-AT" dirty="0" err="1"/>
              <a:t>Operations</a:t>
            </a:r>
            <a:r>
              <a:rPr lang="de-AT" dirty="0"/>
              <a:t> not </a:t>
            </a:r>
            <a:r>
              <a:rPr lang="de-AT" dirty="0" err="1"/>
              <a:t>yet</a:t>
            </a:r>
            <a:r>
              <a:rPr lang="de-AT" dirty="0"/>
              <a:t> </a:t>
            </a:r>
            <a:r>
              <a:rPr lang="de-AT" dirty="0" err="1"/>
              <a:t>included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0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r>
              <a:rPr lang="en-US" noProof="0" dirty="0"/>
              <a:t>Legacy System has been in place for about 20 Years</a:t>
            </a:r>
          </a:p>
          <a:p>
            <a:pPr defTabSz="881939">
              <a:defRPr/>
            </a:pPr>
            <a:r>
              <a:rPr lang="en-US" noProof="0" dirty="0"/>
              <a:t>Tried for 8 years without success</a:t>
            </a:r>
          </a:p>
          <a:p>
            <a:r>
              <a:rPr lang="en-US" noProof="0" dirty="0"/>
              <a:t>All Plan Driven approaches with loads of Requirement Documents</a:t>
            </a:r>
          </a:p>
          <a:p>
            <a:endParaRPr lang="en-US" noProof="0" dirty="0"/>
          </a:p>
          <a:p>
            <a:r>
              <a:rPr lang="en-US" noProof="0" dirty="0"/>
              <a:t>Give Scrum a Try</a:t>
            </a:r>
          </a:p>
          <a:p>
            <a:r>
              <a:rPr lang="en-US" noProof="0" dirty="0"/>
              <a:t>Scaling was not wanted at this time </a:t>
            </a:r>
            <a:r>
              <a:rPr lang="en-US" noProof="0" dirty="0">
                <a:sym typeface="Wingdings" panose="05000000000000000000" pitchFamily="2" charset="2"/>
              </a:rPr>
              <a:t>  Focus on one team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Team mates were NOT exclusively allocated for that project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Maintainance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Some people were very reluctant</a:t>
            </a:r>
          </a:p>
          <a:p>
            <a:r>
              <a:rPr lang="en-US" noProof="0" dirty="0"/>
              <a:t>BSP: one person sitting in a workshop and doing nothing</a:t>
            </a:r>
          </a:p>
          <a:p>
            <a:r>
              <a:rPr lang="en-US" noProof="0" dirty="0"/>
              <a:t>When I came to the company 2 years later still the conversation was somehow over when he was seeing Sticky Notes</a:t>
            </a:r>
          </a:p>
          <a:p>
            <a:r>
              <a:rPr lang="en-US" noProof="0" dirty="0"/>
              <a:t>Very old structures</a:t>
            </a:r>
          </a:p>
          <a:p>
            <a:r>
              <a:rPr lang="en-US" noProof="0" dirty="0"/>
              <a:t>Used to plan driven management.</a:t>
            </a:r>
          </a:p>
          <a:p>
            <a:r>
              <a:rPr lang="en-US" noProof="0" dirty="0"/>
              <a:t>In some cases for over 25 years</a:t>
            </a:r>
          </a:p>
          <a:p>
            <a:r>
              <a:rPr lang="en-US" noProof="0" dirty="0"/>
              <a:t>Company existed for 220 years</a:t>
            </a:r>
          </a:p>
          <a:p>
            <a:endParaRPr lang="en-US" noProof="0" dirty="0"/>
          </a:p>
          <a:p>
            <a:pPr defTabSz="881939">
              <a:defRPr/>
            </a:pPr>
            <a:endParaRPr lang="en-US" noProof="0" dirty="0"/>
          </a:p>
          <a:p>
            <a:pPr defTabSz="881939">
              <a:defRPr/>
            </a:pPr>
            <a:r>
              <a:rPr lang="en-US" noProof="0" dirty="0"/>
              <a:t>2 years</a:t>
            </a:r>
          </a:p>
          <a:p>
            <a:pPr defTabSz="881939">
              <a:defRPr/>
            </a:pPr>
            <a:r>
              <a:rPr lang="en-US" noProof="0" dirty="0"/>
              <a:t>Challenges not only on the technical side</a:t>
            </a:r>
          </a:p>
          <a:p>
            <a:pPr defTabSz="881939">
              <a:defRPr/>
            </a:pPr>
            <a:r>
              <a:rPr lang="en-US" noProof="0" dirty="0"/>
              <a:t>Changes in Leadership Positions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7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Workshop(s)</a:t>
            </a:r>
          </a:p>
          <a:p>
            <a:r>
              <a:rPr lang="de-AT" dirty="0" err="1"/>
              <a:t>With</a:t>
            </a:r>
            <a:r>
              <a:rPr lang="de-AT" dirty="0"/>
              <a:t> Head </a:t>
            </a:r>
            <a:r>
              <a:rPr lang="de-AT" dirty="0" err="1"/>
              <a:t>of</a:t>
            </a:r>
            <a:r>
              <a:rPr lang="de-AT" dirty="0"/>
              <a:t> IT </a:t>
            </a:r>
            <a:r>
              <a:rPr lang="de-AT" dirty="0" err="1"/>
              <a:t>and</a:t>
            </a:r>
            <a:r>
              <a:rPr lang="de-AT" dirty="0"/>
              <a:t> Head </a:t>
            </a:r>
            <a:r>
              <a:rPr lang="de-AT" dirty="0" err="1"/>
              <a:t>of</a:t>
            </a:r>
            <a:r>
              <a:rPr lang="de-AT" dirty="0"/>
              <a:t> Software Development</a:t>
            </a:r>
          </a:p>
          <a:p>
            <a:r>
              <a:rPr lang="de-AT" dirty="0"/>
              <a:t>The </a:t>
            </a:r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main</a:t>
            </a:r>
            <a:r>
              <a:rPr lang="de-AT" dirty="0"/>
              <a:t> </a:t>
            </a:r>
            <a:r>
              <a:rPr lang="de-AT" dirty="0" err="1"/>
              <a:t>responsible</a:t>
            </a:r>
            <a:r>
              <a:rPr lang="de-AT" dirty="0"/>
              <a:t> Line Managers</a:t>
            </a:r>
          </a:p>
          <a:p>
            <a:endParaRPr lang="en-US" dirty="0"/>
          </a:p>
          <a:p>
            <a:r>
              <a:rPr lang="en-US" dirty="0"/>
              <a:t>Interest to apply a (de-)scaling framework did already exist.</a:t>
            </a:r>
            <a:endParaRPr lang="de-AT" dirty="0"/>
          </a:p>
          <a:p>
            <a:pPr defTabSz="881939">
              <a:defRPr/>
            </a:pPr>
            <a:r>
              <a:rPr lang="en-US" dirty="0"/>
              <a:t>LeSS Considered very likely </a:t>
            </a:r>
            <a:r>
              <a:rPr lang="en-US" dirty="0">
                <a:sym typeface="Wingdings" panose="05000000000000000000" pitchFamily="2" charset="2"/>
              </a:rPr>
              <a:t> Analysis  decision </a:t>
            </a:r>
            <a:r>
              <a:rPr lang="en-US" dirty="0"/>
              <a:t>underpinned with some facts, and figures.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did we learn:</a:t>
            </a:r>
          </a:p>
          <a:p>
            <a:r>
              <a:rPr lang="en-US" dirty="0"/>
              <a:t>LeSS very is the right framework</a:t>
            </a:r>
          </a:p>
          <a:p>
            <a:r>
              <a:rPr lang="en-US" dirty="0"/>
              <a:t>most compatible approach</a:t>
            </a:r>
          </a:p>
          <a:p>
            <a:r>
              <a:rPr lang="en-US" dirty="0"/>
              <a:t>Early Adoption Moments sketched</a:t>
            </a:r>
          </a:p>
          <a:p>
            <a:r>
              <a:rPr lang="en-US" dirty="0"/>
              <a:t>Prepared the management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8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flexibility -&gt; later understood as an aspect of agility</a:t>
            </a:r>
          </a:p>
          <a:p>
            <a:endParaRPr lang="en-US" dirty="0"/>
          </a:p>
          <a:p>
            <a:r>
              <a:rPr lang="en-US" dirty="0"/>
              <a:t>More focus -&gt; also understood as part of agility;</a:t>
            </a:r>
          </a:p>
          <a:p>
            <a:r>
              <a:rPr lang="en-US" dirty="0"/>
              <a:t>side-effects: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reducing multitasking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reducing too long cycle times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 common picture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including understanding the entire product release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 err="1"/>
              <a:t>focussing</a:t>
            </a:r>
            <a:r>
              <a:rPr lang="en-US" dirty="0"/>
              <a:t> on delivering Increments every Sprint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dirty="0"/>
              <a:t>engagement of everybody involved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 better way of prioritizing requirements -&gt; resulted later in one Product Backlog</a:t>
            </a:r>
          </a:p>
          <a:p>
            <a:r>
              <a:rPr lang="en-US" dirty="0"/>
              <a:t>Better communication within and between teams, and other departments in the larger organization to achieve the highest customer value -&gt; resulted in faster feedback cycles, more transparency, supported by LeSS events and principles as walking-aid</a:t>
            </a:r>
          </a:p>
          <a:p>
            <a:r>
              <a:rPr lang="en-US" dirty="0"/>
              <a:t>Quality (as a more abstract definition) - Quality was mentioned in several contexts, e.g. requirements definition, communication with stakeholders and users, code quality, documentation, planning;</a:t>
            </a:r>
          </a:p>
          <a:p>
            <a:r>
              <a:rPr lang="en-US" dirty="0"/>
              <a:t>Also more responsibility of teams was mentioned, and more understanding of requirements in the teams, but there were not identified as the main goals.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8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800 </a:t>
            </a:r>
            <a:r>
              <a:rPr lang="de-AT" dirty="0" err="1"/>
              <a:t>people</a:t>
            </a:r>
            <a:r>
              <a:rPr lang="de-AT" dirty="0"/>
              <a:t> in total</a:t>
            </a:r>
          </a:p>
          <a:p>
            <a:r>
              <a:rPr lang="de-AT" dirty="0" err="1"/>
              <a:t>Operations</a:t>
            </a:r>
            <a:r>
              <a:rPr lang="de-AT" dirty="0"/>
              <a:t> not </a:t>
            </a:r>
            <a:r>
              <a:rPr lang="de-AT" dirty="0" err="1"/>
              <a:t>yet</a:t>
            </a:r>
            <a:r>
              <a:rPr lang="de-AT" dirty="0"/>
              <a:t> </a:t>
            </a:r>
            <a:r>
              <a:rPr lang="de-AT" dirty="0" err="1"/>
              <a:t>included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4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800 </a:t>
            </a:r>
            <a:r>
              <a:rPr lang="de-AT" dirty="0" err="1"/>
              <a:t>people</a:t>
            </a:r>
            <a:r>
              <a:rPr lang="de-AT" dirty="0"/>
              <a:t> in total</a:t>
            </a:r>
          </a:p>
          <a:p>
            <a:r>
              <a:rPr lang="de-AT" dirty="0" err="1"/>
              <a:t>Operations</a:t>
            </a:r>
            <a:r>
              <a:rPr lang="de-AT" dirty="0"/>
              <a:t> not </a:t>
            </a:r>
            <a:r>
              <a:rPr lang="de-AT" dirty="0" err="1"/>
              <a:t>yet</a:t>
            </a:r>
            <a:r>
              <a:rPr lang="de-AT" dirty="0"/>
              <a:t> </a:t>
            </a:r>
            <a:r>
              <a:rPr lang="de-AT" dirty="0" err="1"/>
              <a:t>included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6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„</a:t>
            </a:r>
            <a:r>
              <a:rPr lang="en-US" noProof="0" dirty="0" err="1"/>
              <a:t>Presurance</a:t>
            </a:r>
            <a:r>
              <a:rPr lang="en-US" noProof="0" dirty="0"/>
              <a:t>“</a:t>
            </a:r>
          </a:p>
          <a:p>
            <a:endParaRPr lang="en-US" noProof="0" dirty="0"/>
          </a:p>
          <a:p>
            <a:r>
              <a:rPr lang="en-US" noProof="0" dirty="0"/>
              <a:t>Three principles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noProof="0" dirty="0"/>
              <a:t>Narrow &amp; deep </a:t>
            </a:r>
            <a:r>
              <a:rPr lang="en-US" noProof="0" dirty="0">
                <a:sym typeface="Wingdings" panose="05000000000000000000" pitchFamily="2" charset="2"/>
              </a:rPr>
              <a:t> only dev department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noProof="0" dirty="0">
                <a:sym typeface="Wingdings" panose="05000000000000000000" pitchFamily="2" charset="2"/>
              </a:rPr>
              <a:t>Top Down &amp; Bottom Up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en-US" noProof="0" dirty="0">
                <a:sym typeface="Wingdings" panose="05000000000000000000" pitchFamily="2" charset="2"/>
              </a:rPr>
              <a:t>Volunteering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5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With</a:t>
            </a:r>
            <a:r>
              <a:rPr lang="de-AT" dirty="0"/>
              <a:t> Line Manager</a:t>
            </a:r>
          </a:p>
          <a:p>
            <a:endParaRPr lang="de-AT" dirty="0"/>
          </a:p>
          <a:p>
            <a:r>
              <a:rPr lang="de-AT" dirty="0"/>
              <a:t>PO</a:t>
            </a:r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de-AT" dirty="0"/>
              <a:t>New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organisation</a:t>
            </a:r>
            <a:endParaRPr lang="de-AT" dirty="0"/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de-AT" dirty="0"/>
              <a:t>The </a:t>
            </a:r>
            <a:r>
              <a:rPr lang="de-AT" dirty="0" err="1"/>
              <a:t>product</a:t>
            </a:r>
            <a:endParaRPr lang="de-AT" dirty="0"/>
          </a:p>
          <a:p>
            <a:pPr marL="165364" indent="-165364">
              <a:buFont typeface="Arial" panose="020B0604020202020204" pitchFamily="34" charset="0"/>
              <a:buChar char="•"/>
            </a:pP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role</a:t>
            </a:r>
            <a:endParaRPr lang="de-AT" dirty="0"/>
          </a:p>
          <a:p>
            <a:endParaRPr lang="de-AT" dirty="0"/>
          </a:p>
          <a:p>
            <a:r>
              <a:rPr lang="de-AT" dirty="0"/>
              <a:t>Learning </a:t>
            </a:r>
            <a:r>
              <a:rPr lang="de-AT" dirty="0" err="1"/>
              <a:t>curve</a:t>
            </a:r>
            <a:r>
              <a:rPr lang="de-AT" dirty="0"/>
              <a:t> </a:t>
            </a:r>
            <a:r>
              <a:rPr lang="de-AT" dirty="0" err="1"/>
              <a:t>required</a:t>
            </a:r>
            <a:endParaRPr lang="de-AT" dirty="0"/>
          </a:p>
          <a:p>
            <a:r>
              <a:rPr lang="de-AT" dirty="0" err="1"/>
              <a:t>Fake</a:t>
            </a:r>
            <a:r>
              <a:rPr lang="de-AT" dirty="0"/>
              <a:t> </a:t>
            </a:r>
            <a:r>
              <a:rPr lang="de-AT" dirty="0" err="1"/>
              <a:t>Product</a:t>
            </a:r>
            <a:r>
              <a:rPr lang="de-AT" dirty="0"/>
              <a:t> Ownership </a:t>
            </a:r>
            <a:r>
              <a:rPr lang="de-AT" dirty="0" err="1"/>
              <a:t>conitued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4 </a:t>
            </a:r>
            <a:r>
              <a:rPr lang="de-AT" dirty="0" err="1"/>
              <a:t>month</a:t>
            </a:r>
            <a:endParaRPr lang="de-AT" dirty="0"/>
          </a:p>
          <a:p>
            <a:r>
              <a:rPr lang="de-AT" dirty="0" err="1"/>
              <a:t>Let</a:t>
            </a:r>
            <a:r>
              <a:rPr lang="de-AT" dirty="0"/>
              <a:t> </a:t>
            </a:r>
            <a:r>
              <a:rPr lang="de-AT" dirty="0" err="1"/>
              <a:t>us</a:t>
            </a:r>
            <a:r>
              <a:rPr lang="de-AT" dirty="0"/>
              <a:t> </a:t>
            </a:r>
            <a:r>
              <a:rPr lang="de-AT" dirty="0" err="1"/>
              <a:t>overcome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period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7C36E-1DC1-4E5C-A756-F2EA661A1BB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2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2801888"/>
            <a:ext cx="10160000" cy="248545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 descr="JIPP_Logo-01_no-frame_transp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507" y="3305944"/>
            <a:ext cx="26313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5728072" y="5686761"/>
            <a:ext cx="4431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1"/>
                </a:solidFill>
                <a:cs typeface="ヒラギノ角ゴ ProN W3"/>
              </a:rPr>
              <a:t>JIPP.IT GmbH</a:t>
            </a:r>
          </a:p>
          <a:p>
            <a:r>
              <a:rPr lang="de-DE" sz="1400" dirty="0">
                <a:solidFill>
                  <a:schemeClr val="tx1"/>
                </a:solidFill>
                <a:cs typeface="ヒラギノ角ゴ ProN W3"/>
              </a:rPr>
              <a:t>Agile Change Agency</a:t>
            </a:r>
          </a:p>
          <a:p>
            <a:r>
              <a:rPr lang="en-US" sz="1400" dirty="0" err="1">
                <a:solidFill>
                  <a:schemeClr val="tx1"/>
                </a:solidFill>
              </a:rPr>
              <a:t>Neugasse</a:t>
            </a:r>
            <a:r>
              <a:rPr lang="en-US" sz="1400" dirty="0">
                <a:solidFill>
                  <a:schemeClr val="tx1"/>
                </a:solidFill>
              </a:rPr>
              <a:t> 111, 8200 Gleisdorf</a:t>
            </a:r>
          </a:p>
          <a:p>
            <a:r>
              <a:rPr lang="en-US" sz="1400" dirty="0">
                <a:solidFill>
                  <a:schemeClr val="tx1"/>
                </a:solidFill>
                <a:cs typeface="ヒラギノ角ゴ ProN W3"/>
              </a:rPr>
              <a:t>Austria</a:t>
            </a:r>
            <a:endParaRPr lang="de-DE" sz="1400" dirty="0">
              <a:solidFill>
                <a:schemeClr val="tx1"/>
              </a:solidFill>
              <a:cs typeface="ヒラギノ角ゴ ProN W3"/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Tel: +43 (0)3112 90 300  |  office@jipp.it</a:t>
            </a:r>
          </a:p>
          <a:p>
            <a:r>
              <a:rPr lang="en-US" sz="1400" b="1" dirty="0">
                <a:solidFill>
                  <a:schemeClr val="tx1"/>
                </a:solidFill>
                <a:cs typeface="ヒラギノ角ゴ ProN W3"/>
              </a:rPr>
              <a:t>www.jipp.it</a:t>
            </a:r>
          </a:p>
          <a:p>
            <a:endParaRPr lang="de-DE" sz="1200" dirty="0">
              <a:solidFill>
                <a:schemeClr val="tx1"/>
              </a:solidFill>
              <a:cs typeface="ヒラギノ角ゴ ProN W3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3667381" y="3161407"/>
            <a:ext cx="6264275" cy="187325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marL="0" indent="0">
              <a:buNone/>
              <a:defRPr/>
            </a:pPr>
            <a:r>
              <a:rPr lang="de-AT" sz="5400" b="1" dirty="0"/>
              <a:t>Titel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2801888"/>
            <a:ext cx="10160000" cy="248545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 descr="JIPP_Logo-01_no-frame_trans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8507" y="3305944"/>
            <a:ext cx="26313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5728072" y="5686761"/>
            <a:ext cx="4431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1"/>
                </a:solidFill>
                <a:cs typeface="ヒラギノ角ゴ ProN W3"/>
              </a:rPr>
              <a:t>JIPP.IT GmbH</a:t>
            </a:r>
          </a:p>
          <a:p>
            <a:r>
              <a:rPr lang="de-DE" sz="1400" dirty="0">
                <a:solidFill>
                  <a:schemeClr val="tx1"/>
                </a:solidFill>
                <a:cs typeface="ヒラギノ角ゴ ProN W3"/>
              </a:rPr>
              <a:t>Competence Center </a:t>
            </a:r>
            <a:r>
              <a:rPr lang="de-DE" sz="1400" dirty="0" err="1">
                <a:solidFill>
                  <a:schemeClr val="tx1"/>
                </a:solidFill>
                <a:cs typeface="ヒラギノ角ゴ ProN W3"/>
              </a:rPr>
              <a:t>for</a:t>
            </a:r>
            <a:r>
              <a:rPr lang="de-DE" sz="1400" dirty="0">
                <a:solidFill>
                  <a:schemeClr val="tx1"/>
                </a:solidFill>
                <a:cs typeface="ヒラギノ角ゴ ProN W3"/>
              </a:rPr>
              <a:t> Agile Software Development</a:t>
            </a:r>
          </a:p>
          <a:p>
            <a:r>
              <a:rPr lang="en-US" sz="1400" dirty="0" err="1">
                <a:solidFill>
                  <a:schemeClr val="tx1"/>
                </a:solidFill>
              </a:rPr>
              <a:t>Neugasse</a:t>
            </a:r>
            <a:r>
              <a:rPr lang="en-US" sz="1400" dirty="0">
                <a:solidFill>
                  <a:schemeClr val="tx1"/>
                </a:solidFill>
              </a:rPr>
              <a:t> 111, 8200 Gleisdorf</a:t>
            </a:r>
          </a:p>
          <a:p>
            <a:r>
              <a:rPr lang="en-US" sz="1400" dirty="0">
                <a:solidFill>
                  <a:schemeClr val="tx1"/>
                </a:solidFill>
                <a:cs typeface="ヒラギノ角ゴ ProN W3"/>
              </a:rPr>
              <a:t>Austria</a:t>
            </a:r>
            <a:endParaRPr lang="de-DE" sz="1400" dirty="0">
              <a:solidFill>
                <a:schemeClr val="tx1"/>
              </a:solidFill>
              <a:cs typeface="ヒラギノ角ゴ ProN W3"/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Tel: +43 (0)3112 90 300  |  office@jipp.it</a:t>
            </a:r>
          </a:p>
          <a:p>
            <a:r>
              <a:rPr lang="en-US" sz="1400" b="1" dirty="0">
                <a:solidFill>
                  <a:schemeClr val="tx1"/>
                </a:solidFill>
                <a:cs typeface="ヒラギノ角ゴ ProN W3"/>
              </a:rPr>
              <a:t>www.jipp.it</a:t>
            </a:r>
          </a:p>
          <a:p>
            <a:endParaRPr lang="de-DE" sz="1200" dirty="0">
              <a:solidFill>
                <a:schemeClr val="tx1"/>
              </a:solidFill>
              <a:cs typeface="ヒラギノ角ゴ ProN W3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3667381" y="3161407"/>
            <a:ext cx="6264275" cy="187325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marL="0" indent="0">
              <a:buNone/>
              <a:defRPr/>
            </a:pPr>
            <a:r>
              <a:rPr lang="de-AT" sz="5400" b="1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13407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 userDrawn="1"/>
        </p:nvSpPr>
        <p:spPr>
          <a:xfrm>
            <a:off x="285863" y="274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1" y="250804"/>
            <a:ext cx="10160000" cy="78448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1014413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14413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2pPr>
            <a:lvl3pPr algn="ctr" defTabSz="1014413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3pPr>
            <a:lvl4pPr algn="ctr" defTabSz="1014413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4pPr>
            <a:lvl5pPr algn="ctr" defTabSz="1014413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5pPr>
            <a:lvl6pPr marL="457200" algn="ctr" defTabSz="1014413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6pPr>
            <a:lvl7pPr marL="914400" algn="ctr" defTabSz="1014413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7pPr>
            <a:lvl8pPr marL="1371600" algn="ctr" defTabSz="1014413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8pPr>
            <a:lvl9pPr marL="1828800" algn="ctr" defTabSz="1014413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l"/>
            <a:endParaRPr lang="de-DE" sz="2800" dirty="0">
              <a:solidFill>
                <a:srgbClr val="960000"/>
              </a:solidFill>
            </a:endParaRPr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281863" y="7062788"/>
            <a:ext cx="2370137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BA8B6-B6BD-4A1C-A4BF-B92F25098FC7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pic>
        <p:nvPicPr>
          <p:cNvPr id="12" name="Bild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6133" y="325370"/>
            <a:ext cx="673083" cy="635350"/>
          </a:xfrm>
          <a:prstGeom prst="rect">
            <a:avLst/>
          </a:prstGeom>
        </p:spPr>
      </p:pic>
      <p:sp>
        <p:nvSpPr>
          <p:cNvPr id="18" name="Inhaltsplatzhalter 17"/>
          <p:cNvSpPr>
            <a:spLocks noGrp="1"/>
          </p:cNvSpPr>
          <p:nvPr>
            <p:ph sz="quarter" idx="13" hasCustomPrompt="1"/>
          </p:nvPr>
        </p:nvSpPr>
        <p:spPr>
          <a:xfrm>
            <a:off x="543496" y="288406"/>
            <a:ext cx="2591817" cy="635068"/>
          </a:xfrm>
        </p:spPr>
        <p:txBody>
          <a:bodyPr/>
          <a:lstStyle>
            <a:lvl1pPr marL="0" indent="0">
              <a:buNone/>
              <a:defRPr sz="3200" b="0">
                <a:solidFill>
                  <a:schemeClr val="bg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AT" dirty="0"/>
              <a:t>Headline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1335584" y="2225824"/>
            <a:ext cx="7920880" cy="3888432"/>
          </a:xfrm>
          <a:prstGeom prst="roundRect">
            <a:avLst/>
          </a:prstGeom>
          <a:solidFill>
            <a:schemeClr val="bg1">
              <a:alpha val="60000"/>
            </a:schemeClr>
          </a:solidFill>
          <a:effectLst>
            <a:softEdge rad="25400"/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AT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1745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522545-1E9C-43D2-B550-A9F695314B5C}" type="datetime1">
              <a:rPr lang="de-AT" smtClean="0"/>
              <a:t>24.06.2017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1A1BDF-C61E-4B5E-B005-BF2E4F778BB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1D71E-057C-43A7-B32A-D5CD6A41C13A}" type="datetime1">
              <a:rPr lang="de-AT" smtClean="0"/>
              <a:t>24.06.2017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ACE21A-9580-4198-AA4C-495DD68A05D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2D7BD1-4B5E-4399-AEF9-56E13115B159}" type="datetime1">
              <a:rPr lang="de-AT" smtClean="0"/>
              <a:t>24.06.2017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CB1D5E-1D72-4E79-B71B-7473EA068C2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170D7E-5D26-4F6E-A374-6F8BBCBA6CDC}" type="datetime1">
              <a:rPr lang="de-AT" smtClean="0"/>
              <a:t>24.06.2017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4B6AB1-0ABE-44DE-A339-651DD2C6BEC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5926-3B91-48EB-B270-197839355EB6}" type="datetimeFigureOut">
              <a:rPr lang="de-DE" smtClean="0"/>
              <a:t>24.06.2017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1A1D-95B5-42EB-B754-FF787C5AE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35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40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0"/>
            <a:ext cx="76930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79550" y="1778000"/>
            <a:ext cx="8172450" cy="5029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l">
              <a:defRPr sz="1300">
                <a:solidFill>
                  <a:prstClr val="black">
                    <a:tint val="75000"/>
                  </a:prstClr>
                </a:solidFill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fld id="{63E2A60D-8F13-4620-90F5-578A39BB69EC}" type="datetime1">
              <a:rPr lang="de-AT" smtClean="0"/>
              <a:t>24.06.2017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ctr">
              <a:defRPr sz="1300">
                <a:solidFill>
                  <a:prstClr val="black">
                    <a:tint val="75000"/>
                  </a:prstClr>
                </a:solidFill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r">
              <a:defRPr sz="1300">
                <a:solidFill>
                  <a:prstClr val="black">
                    <a:tint val="75000"/>
                  </a:prstClr>
                </a:solidFill>
                <a:ea typeface="ヒラギノ角ゴ ProN W3" pitchFamily="-106" charset="-128"/>
                <a:cs typeface="+mn-cs"/>
              </a:defRPr>
            </a:lvl1pPr>
          </a:lstStyle>
          <a:p>
            <a:pPr>
              <a:defRPr/>
            </a:pPr>
            <a:fld id="{BD52BAAE-4135-46DB-817D-E1185407B38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7" r:id="rId2"/>
    <p:sldLayoutId id="2147483738" r:id="rId3"/>
    <p:sldLayoutId id="2147483730" r:id="rId4"/>
    <p:sldLayoutId id="2147483731" r:id="rId5"/>
    <p:sldLayoutId id="2147483733" r:id="rId6"/>
    <p:sldLayoutId id="2147483734" r:id="rId7"/>
    <p:sldLayoutId id="2147483739" r:id="rId8"/>
  </p:sldLayoutIdLst>
  <p:hf hdr="0" ftr="0" dt="0"/>
  <p:txStyles>
    <p:titleStyle>
      <a:lvl1pPr algn="ctr" defTabSz="101441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Univers" pitchFamily="34" charset="0"/>
        </a:defRPr>
      </a:lvl2pPr>
      <a:lvl3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Univers" pitchFamily="34" charset="0"/>
        </a:defRPr>
      </a:lvl3pPr>
      <a:lvl4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Univers" pitchFamily="34" charset="0"/>
        </a:defRPr>
      </a:lvl4pPr>
      <a:lvl5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Univers" pitchFamily="34" charset="0"/>
        </a:defRPr>
      </a:lvl5pPr>
      <a:lvl6pPr marL="457200" algn="ctr" defTabSz="1014413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Univers" pitchFamily="34" charset="0"/>
        </a:defRPr>
      </a:lvl6pPr>
      <a:lvl7pPr marL="914400" algn="ctr" defTabSz="1014413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Univers" pitchFamily="34" charset="0"/>
        </a:defRPr>
      </a:lvl7pPr>
      <a:lvl8pPr marL="1371600" algn="ctr" defTabSz="1014413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Univers" pitchFamily="34" charset="0"/>
        </a:defRPr>
      </a:lvl8pPr>
      <a:lvl9pPr marL="1828800" algn="ctr" defTabSz="1014413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Univers" pitchFamily="34" charset="0"/>
        </a:defRPr>
      </a:lvl9pPr>
    </p:titleStyle>
    <p:bodyStyle>
      <a:lvl1pPr marL="379413" indent="-379413" algn="l" defTabSz="1014413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1014413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oph.schmied@jipp.it" TargetMode="External"/><Relationship Id="rId3" Type="http://schemas.openxmlformats.org/officeDocument/2006/relationships/hyperlink" Target="mailto:office@jipp.it" TargetMode="External"/><Relationship Id="rId7" Type="http://schemas.openxmlformats.org/officeDocument/2006/relationships/hyperlink" Target="http://www.jipp.i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wolfgang.richter@jipp.it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3855864" y="3698207"/>
            <a:ext cx="6120679" cy="936104"/>
          </a:xfrm>
        </p:spPr>
        <p:txBody>
          <a:bodyPr/>
          <a:lstStyle/>
          <a:p>
            <a:r>
              <a:rPr lang="en-AU" sz="5400" noProof="0" dirty="0"/>
              <a:t>             @</a:t>
            </a:r>
          </a:p>
        </p:txBody>
      </p:sp>
      <p:pic>
        <p:nvPicPr>
          <p:cNvPr id="1026" name="Picture 2" descr="http://www.merkur.at/cms/dokumente/1026192_499996/af065783/MerkurLogo_Vorsicherung_Schirm_zentriert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51" y="3377952"/>
            <a:ext cx="2320061" cy="13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427869F-4FBC-4CF1-B423-2856A0118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864" y="3390594"/>
            <a:ext cx="2426048" cy="13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Fake Product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Hired an external Product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Formal </a:t>
            </a:r>
            <a:r>
              <a:rPr lang="en-AU" sz="2400" noProof="0" dirty="0" err="1"/>
              <a:t>LeSS</a:t>
            </a:r>
            <a:r>
              <a:rPr lang="en-AU" sz="2400" noProof="0" dirty="0"/>
              <a:t> and Scrum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Additional Delay due to changes at relevant positions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Pre-</a:t>
            </a:r>
            <a:r>
              <a:rPr lang="en-AU" sz="320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3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Situation &amp; Activities</a:t>
            </a:r>
            <a:endParaRPr lang="en-AU" sz="3200" noProof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1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Feature Team finding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Collocation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Knowledge silos, and “independent” tasks for individuals slowing down team-building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Cross-team cooperation happened automatically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Better coordination across teams for better Increments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Organisational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4425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endParaRPr lang="en-AU" sz="20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Organizational Structure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491214338"/>
              </p:ext>
            </p:extLst>
          </p:nvPr>
        </p:nvGraphicFramePr>
        <p:xfrm>
          <a:off x="1203333" y="1721768"/>
          <a:ext cx="6773333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6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Update of Product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What is the product?</a:t>
            </a:r>
          </a:p>
          <a:p>
            <a:pPr marL="1166813" lvl="1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Only one?</a:t>
            </a:r>
          </a:p>
          <a:p>
            <a:pPr marL="1166813" lvl="1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Are there many?</a:t>
            </a:r>
          </a:p>
          <a:p>
            <a:pPr marL="1166813" lvl="1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From which perspective?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Customer Centric Product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noProof="0" dirty="0"/>
          </a:p>
          <a:p>
            <a:pPr algn="ctr"/>
            <a:r>
              <a:rPr lang="en-AU" sz="2400" noProof="0" dirty="0">
                <a:solidFill>
                  <a:schemeClr val="bg2"/>
                </a:solidFill>
              </a:rPr>
              <a:t>IT-innovation, software- and system-services for management and sales of </a:t>
            </a:r>
            <a:r>
              <a:rPr lang="en-AU" sz="2400" noProof="0" dirty="0" err="1">
                <a:solidFill>
                  <a:schemeClr val="bg2"/>
                </a:solidFill>
              </a:rPr>
              <a:t>Merkur</a:t>
            </a:r>
            <a:r>
              <a:rPr lang="en-AU" sz="2400" noProof="0" dirty="0">
                <a:solidFill>
                  <a:schemeClr val="bg2"/>
                </a:solidFill>
              </a:rPr>
              <a:t> insurance.</a:t>
            </a:r>
          </a:p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This shift was hard to grasp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What/How – Product</a:t>
            </a:r>
          </a:p>
        </p:txBody>
      </p:sp>
    </p:spTree>
    <p:extLst>
      <p:ext uri="{BB962C8B-B14F-4D97-AF65-F5344CB8AC3E}">
        <p14:creationId xmlns:p14="http://schemas.microsoft.com/office/powerpoint/2010/main" val="35096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9346544" cy="54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Why not having Requirement Areas?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Gatekeeper </a:t>
            </a:r>
            <a:r>
              <a:rPr lang="en-AU" sz="2000" noProof="0" dirty="0" err="1"/>
              <a:t>Gremium</a:t>
            </a:r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PO interaction with stakeholder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Elimination of direct control of </a:t>
            </a:r>
            <a:br>
              <a:rPr lang="en-AU" sz="2000" noProof="0" dirty="0"/>
            </a:br>
            <a:r>
              <a:rPr lang="en-AU" sz="2000" noProof="0" dirty="0"/>
              <a:t>end-users/stakeholders over developers.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The approval process changed to an</a:t>
            </a:r>
            <a:br>
              <a:rPr lang="en-AU" sz="2000" noProof="0" dirty="0"/>
            </a:br>
            <a:r>
              <a:rPr lang="en-AU" sz="2000" noProof="0" dirty="0"/>
              <a:t>approval checklist.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The role of Project Managers changed </a:t>
            </a:r>
            <a:br>
              <a:rPr lang="en-AU" sz="2000" noProof="0" dirty="0"/>
            </a:br>
            <a:r>
              <a:rPr lang="en-AU" sz="2000" noProof="0" dirty="0"/>
              <a:t>to the role of clients.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The overview over all planned, or </a:t>
            </a:r>
            <a:br>
              <a:rPr lang="en-AU" sz="2000" noProof="0" dirty="0"/>
            </a:br>
            <a:r>
              <a:rPr lang="en-AU" sz="2000" noProof="0" dirty="0"/>
              <a:t>wanted </a:t>
            </a:r>
            <a:r>
              <a:rPr lang="en-AU" sz="2000" noProof="0" dirty="0" err="1"/>
              <a:t>endeavors</a:t>
            </a:r>
            <a:r>
              <a:rPr lang="en-AU" sz="2000" noProof="0" dirty="0"/>
              <a:t> improved </a:t>
            </a:r>
            <a:br>
              <a:rPr lang="en-AU" sz="2000" noProof="0" dirty="0"/>
            </a:br>
            <a:r>
              <a:rPr lang="en-AU" sz="2000" noProof="0" dirty="0"/>
              <a:t>significantly.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noProof="0" dirty="0"/>
          </a:p>
          <a:p>
            <a:endParaRPr lang="en-AU" sz="20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0400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What/How – Product Ownership</a:t>
            </a:r>
          </a:p>
        </p:txBody>
      </p:sp>
      <p:pic>
        <p:nvPicPr>
          <p:cNvPr id="7170" name="Picture 2" descr="gatekeeper g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64" y="1759528"/>
            <a:ext cx="4218141" cy="46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The Ceremonies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6" y="3181180"/>
            <a:ext cx="10160000" cy="4589260"/>
          </a:xfrm>
          <a:prstGeom prst="rect">
            <a:avLst/>
          </a:prstGeom>
        </p:spPr>
      </p:pic>
      <p:sp>
        <p:nvSpPr>
          <p:cNvPr id="12" name="Scrollen: vertikal 11"/>
          <p:cNvSpPr/>
          <p:nvPr/>
        </p:nvSpPr>
        <p:spPr>
          <a:xfrm>
            <a:off x="375712" y="1145704"/>
            <a:ext cx="2078836" cy="2344154"/>
          </a:xfrm>
          <a:prstGeom prst="verticalScroll">
            <a:avLst/>
          </a:prstGeom>
          <a:solidFill>
            <a:srgbClr val="E6E6E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Pull in order</a:t>
            </a:r>
          </a:p>
          <a:p>
            <a:pPr algn="ctr"/>
            <a:r>
              <a:rPr lang="en-US" sz="1800" dirty="0"/>
              <a:t> Facilitator</a:t>
            </a:r>
          </a:p>
          <a:p>
            <a:pPr algn="ctr"/>
            <a:r>
              <a:rPr lang="en-US" sz="1800" dirty="0"/>
              <a:t>Focus Areas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Topic Focused</a:t>
            </a:r>
          </a:p>
          <a:p>
            <a:pPr algn="ctr"/>
            <a:r>
              <a:rPr lang="en-US" sz="1800" dirty="0"/>
              <a:t>+ Alignment</a:t>
            </a:r>
          </a:p>
        </p:txBody>
      </p:sp>
      <p:sp>
        <p:nvSpPr>
          <p:cNvPr id="13" name="Scrollen: vertikal 12"/>
          <p:cNvSpPr/>
          <p:nvPr/>
        </p:nvSpPr>
        <p:spPr>
          <a:xfrm>
            <a:off x="8047281" y="1145704"/>
            <a:ext cx="2078836" cy="2344154"/>
          </a:xfrm>
          <a:prstGeom prst="verticalScroll">
            <a:avLst/>
          </a:prstGeom>
          <a:solidFill>
            <a:srgbClr val="E6E6E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800" dirty="0"/>
              <a:t>Team Retros </a:t>
            </a:r>
          </a:p>
          <a:p>
            <a:pPr algn="ctr"/>
            <a:endParaRPr lang="de-AT" sz="1800" dirty="0"/>
          </a:p>
          <a:p>
            <a:pPr algn="ctr"/>
            <a:r>
              <a:rPr lang="de-AT" sz="1800" dirty="0"/>
              <a:t>Overall Retrospektives</a:t>
            </a:r>
          </a:p>
        </p:txBody>
      </p:sp>
      <p:sp>
        <p:nvSpPr>
          <p:cNvPr id="14" name="Scrollen: vertikal 13"/>
          <p:cNvSpPr/>
          <p:nvPr/>
        </p:nvSpPr>
        <p:spPr>
          <a:xfrm>
            <a:off x="5923722" y="1145704"/>
            <a:ext cx="2078836" cy="2344154"/>
          </a:xfrm>
          <a:prstGeom prst="verticalScroll">
            <a:avLst/>
          </a:prstGeom>
          <a:solidFill>
            <a:srgbClr val="E6E6E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Overview session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Details in Team Rooms</a:t>
            </a:r>
          </a:p>
        </p:txBody>
      </p:sp>
      <p:sp>
        <p:nvSpPr>
          <p:cNvPr id="15" name="Scrollen: vertikal 14"/>
          <p:cNvSpPr/>
          <p:nvPr/>
        </p:nvSpPr>
        <p:spPr>
          <a:xfrm>
            <a:off x="2504579" y="1145704"/>
            <a:ext cx="2078836" cy="2344154"/>
          </a:xfrm>
          <a:prstGeom prst="verticalScroll">
            <a:avLst/>
          </a:prstGeom>
          <a:solidFill>
            <a:srgbClr val="E6E6E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Left to the team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Team rooms</a:t>
            </a:r>
          </a:p>
          <a:p>
            <a:pPr algn="ctr"/>
            <a:r>
              <a:rPr lang="en-US" sz="1800" dirty="0"/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2356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Not “brave” enough in terms of transparency</a:t>
            </a: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Scrum Master assignment to teams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Transition from component to feature teams very difficult in this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Acceptance of new Product Owner 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Room situation hindered ceremonies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Pitfalls –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6615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Project Managers in the </a:t>
            </a:r>
            <a:r>
              <a:rPr lang="en-AU" sz="2400" noProof="0" dirty="0" err="1"/>
              <a:t>Merkur</a:t>
            </a:r>
            <a:r>
              <a:rPr lang="en-AU" sz="2400" noProof="0" dirty="0"/>
              <a:t> group (acting mainly as stakeholders and/or customers, some clarifying items and adding items to the Product Backlog)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Gatekeeper </a:t>
            </a:r>
            <a:r>
              <a:rPr lang="en-AU" sz="2400" noProof="0" dirty="0" err="1"/>
              <a:t>Gremium</a:t>
            </a:r>
            <a:r>
              <a:rPr lang="en-AU" sz="2400" noProof="0" dirty="0"/>
              <a:t> for more global implications and escalations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IT Operations not fully integrated in the Feature Teams, yet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Compromises we had to live with</a:t>
            </a:r>
          </a:p>
        </p:txBody>
      </p:sp>
    </p:spTree>
    <p:extLst>
      <p:ext uri="{BB962C8B-B14F-4D97-AF65-F5344CB8AC3E}">
        <p14:creationId xmlns:p14="http://schemas.microsoft.com/office/powerpoint/2010/main" val="3929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460375" y="2133090"/>
            <a:ext cx="8748464" cy="541217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  <a:cs typeface="ヒラギノ角ゴ ProN W3"/>
            </a:endParaRPr>
          </a:p>
          <a:p>
            <a:endParaRPr lang="de-DE" b="1" dirty="0">
              <a:solidFill>
                <a:schemeClr val="tx1"/>
              </a:solidFill>
              <a:cs typeface="ヒラギノ角ゴ ProN W3"/>
            </a:endParaRPr>
          </a:p>
          <a:p>
            <a:endParaRPr lang="de-DE" b="1" dirty="0">
              <a:solidFill>
                <a:schemeClr val="tx1"/>
              </a:solidFill>
              <a:cs typeface="ヒラギノ角ゴ ProN W3"/>
            </a:endParaRPr>
          </a:p>
          <a:p>
            <a:endParaRPr lang="de-DE" b="1" dirty="0">
              <a:solidFill>
                <a:schemeClr val="tx1"/>
              </a:solidFill>
              <a:cs typeface="ヒラギノ角ゴ ProN W3"/>
            </a:endParaRPr>
          </a:p>
          <a:p>
            <a:r>
              <a:rPr lang="de-DE" b="1" dirty="0">
                <a:solidFill>
                  <a:schemeClr val="tx1"/>
                </a:solidFill>
                <a:cs typeface="ヒラギノ角ゴ ProN W3"/>
              </a:rPr>
              <a:t>JIPP.IT GmbH</a:t>
            </a:r>
            <a:endParaRPr lang="de-DE" sz="1800" b="1" dirty="0">
              <a:solidFill>
                <a:schemeClr val="tx1"/>
              </a:solidFill>
              <a:cs typeface="ヒラギノ角ゴ ProN W3"/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</a:rPr>
              <a:t>Neugasse</a:t>
            </a:r>
            <a:r>
              <a:rPr lang="en-US" sz="1800" dirty="0">
                <a:solidFill>
                  <a:schemeClr val="tx1"/>
                </a:solidFill>
              </a:rPr>
              <a:t> 111, 8200 Gleisdorf, Austria</a:t>
            </a:r>
            <a:endParaRPr lang="de-DE" sz="1800" dirty="0">
              <a:solidFill>
                <a:schemeClr val="tx1"/>
              </a:solidFill>
              <a:cs typeface="ヒラギノ角ゴ ProN W3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Tel: +43 (0)3112 90 300  | 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office@jipp.it</a:t>
            </a:r>
            <a:endParaRPr lang="de-DE" sz="1800" dirty="0">
              <a:solidFill>
                <a:schemeClr val="tx1"/>
              </a:solidFill>
              <a:cs typeface="ヒラギノ角ゴ ProN W3"/>
            </a:endParaRPr>
          </a:p>
          <a:p>
            <a:endParaRPr lang="de-DE" dirty="0">
              <a:solidFill>
                <a:schemeClr val="tx1"/>
              </a:solidFill>
              <a:cs typeface="ヒラギノ角ゴ ProN W3"/>
            </a:endParaRPr>
          </a:p>
          <a:p>
            <a:endParaRPr lang="de-DE" dirty="0">
              <a:solidFill>
                <a:schemeClr val="tx1"/>
              </a:solidFill>
              <a:cs typeface="ヒラギノ角ゴ ProN W3"/>
            </a:endParaRPr>
          </a:p>
          <a:p>
            <a:endParaRPr lang="de-DE" dirty="0">
              <a:solidFill>
                <a:schemeClr val="tx1"/>
              </a:solidFill>
              <a:cs typeface="ヒラギノ角ゴ ProN W3"/>
            </a:endParaRPr>
          </a:p>
          <a:p>
            <a:endParaRPr lang="de-DE" dirty="0">
              <a:solidFill>
                <a:schemeClr val="tx1"/>
              </a:solidFill>
              <a:cs typeface="ヒラギノ角ゴ ProN W3"/>
            </a:endParaRPr>
          </a:p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itelplatzhalter 1"/>
          <p:cNvSpPr txBox="1">
            <a:spLocks/>
          </p:cNvSpPr>
          <p:nvPr/>
        </p:nvSpPr>
        <p:spPr>
          <a:xfrm>
            <a:off x="0" y="155263"/>
            <a:ext cx="10490895" cy="78448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1014413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14413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2pPr>
            <a:lvl3pPr algn="ctr" defTabSz="1014413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3pPr>
            <a:lvl4pPr algn="ctr" defTabSz="1014413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4pPr>
            <a:lvl5pPr algn="ctr" defTabSz="1014413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5pPr>
            <a:lvl6pPr marL="457200" algn="ctr" defTabSz="1014413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6pPr>
            <a:lvl7pPr marL="914400" algn="ctr" defTabSz="1014413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7pPr>
            <a:lvl8pPr marL="1371600" algn="ctr" defTabSz="1014413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8pPr>
            <a:lvl9pPr marL="1828800" algn="ctr" defTabSz="1014413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l"/>
            <a:endParaRPr lang="de-DE" sz="3200" dirty="0">
              <a:solidFill>
                <a:srgbClr val="96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1BDF-C61E-4B5E-B005-BF2E4F778BBD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  <p:sp>
        <p:nvSpPr>
          <p:cNvPr id="9" name="AutoShape 12" descr="DC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AutoShape 14" descr="Infono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" name="Bi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0" y="272627"/>
            <a:ext cx="2223553" cy="617109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307975" y="275491"/>
            <a:ext cx="6860257" cy="635068"/>
          </a:xfrm>
          <a:prstGeom prst="rect">
            <a:avLst/>
          </a:prstGeom>
        </p:spPr>
        <p:txBody>
          <a:bodyPr/>
          <a:lstStyle>
            <a:lvl1pPr marL="379413" indent="-3794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59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8413" indent="-2524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413" indent="-2524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413" indent="-2524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3200" dirty="0" err="1">
                <a:solidFill>
                  <a:srgbClr val="C00000"/>
                </a:solidFill>
              </a:rPr>
              <a:t>We</a:t>
            </a:r>
            <a:r>
              <a:rPr lang="de-AT" sz="3200" dirty="0">
                <a:solidFill>
                  <a:srgbClr val="C00000"/>
                </a:solidFill>
              </a:rPr>
              <a:t> </a:t>
            </a:r>
            <a:r>
              <a:rPr lang="de-AT" sz="3200" dirty="0" err="1">
                <a:solidFill>
                  <a:srgbClr val="C00000"/>
                </a:solidFill>
              </a:rPr>
              <a:t>celebrate</a:t>
            </a:r>
            <a:r>
              <a:rPr lang="de-AT" sz="3200" dirty="0">
                <a:solidFill>
                  <a:srgbClr val="C00000"/>
                </a:solidFill>
              </a:rPr>
              <a:t> 007 </a:t>
            </a:r>
            <a:r>
              <a:rPr lang="de-AT" sz="3200" dirty="0" err="1">
                <a:solidFill>
                  <a:srgbClr val="C00000"/>
                </a:solidFill>
              </a:rPr>
              <a:t>years</a:t>
            </a:r>
            <a:r>
              <a:rPr lang="de-AT" sz="3200" dirty="0">
                <a:solidFill>
                  <a:srgbClr val="C00000"/>
                </a:solidFill>
              </a:rPr>
              <a:t> JIPP.IT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1112785"/>
            <a:ext cx="8748464" cy="291323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056187" y="4771814"/>
            <a:ext cx="357341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Contact: </a:t>
            </a:r>
          </a:p>
          <a:p>
            <a:r>
              <a:rPr lang="de-DE" sz="1800" b="1" dirty="0">
                <a:solidFill>
                  <a:schemeClr val="tx1"/>
                </a:solidFill>
                <a:latin typeface="+mn-lt"/>
                <a:ea typeface="+mn-ea"/>
              </a:rPr>
              <a:t>Dr. Wolfgang Richter</a:t>
            </a:r>
          </a:p>
          <a:p>
            <a:r>
              <a:rPr lang="de-DE" sz="1800" b="1" dirty="0">
                <a:solidFill>
                  <a:schemeClr val="tx1"/>
                </a:solidFill>
                <a:latin typeface="+mn-lt"/>
                <a:ea typeface="+mn-ea"/>
              </a:rPr>
              <a:t>Certified </a:t>
            </a:r>
            <a:r>
              <a:rPr lang="de-DE" sz="1800" b="1" dirty="0" err="1">
                <a:solidFill>
                  <a:schemeClr val="tx1"/>
                </a:solidFill>
                <a:latin typeface="+mn-lt"/>
                <a:ea typeface="+mn-ea"/>
              </a:rPr>
              <a:t>LeSS</a:t>
            </a:r>
            <a:r>
              <a:rPr lang="de-DE" sz="1800" b="1" dirty="0">
                <a:solidFill>
                  <a:schemeClr val="tx1"/>
                </a:solidFill>
                <a:latin typeface="+mn-lt"/>
                <a:ea typeface="+mn-ea"/>
              </a:rPr>
              <a:t> Trainer</a:t>
            </a:r>
          </a:p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Tel.: +43 (0) 664 4423884</a:t>
            </a:r>
          </a:p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Email: </a:t>
            </a:r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  <a:hlinkClick r:id="rId6"/>
              </a:rPr>
              <a:t>wolfgang.richter@jipp.it</a:t>
            </a:r>
            <a:endParaRPr lang="de-DE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Web: </a:t>
            </a:r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  <a:hlinkClick r:id="rId7"/>
              </a:rPr>
              <a:t>www.jipp.it</a:t>
            </a:r>
            <a:endParaRPr lang="de-DE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Twitter: @woof0815</a:t>
            </a:r>
          </a:p>
          <a:p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903536" y="4771814"/>
            <a:ext cx="379142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Contact: </a:t>
            </a:r>
          </a:p>
          <a:p>
            <a:r>
              <a:rPr lang="de-DE" sz="1800" b="1" dirty="0">
                <a:solidFill>
                  <a:schemeClr val="tx1"/>
                </a:solidFill>
                <a:latin typeface="+mn-lt"/>
                <a:ea typeface="+mn-ea"/>
              </a:rPr>
              <a:t>Christoph Schmied</a:t>
            </a:r>
          </a:p>
          <a:p>
            <a:r>
              <a:rPr lang="de-DE" sz="1800" b="1" dirty="0">
                <a:solidFill>
                  <a:schemeClr val="tx1"/>
                </a:solidFill>
                <a:latin typeface="+mn-lt"/>
                <a:ea typeface="+mn-ea"/>
              </a:rPr>
              <a:t>Certified </a:t>
            </a:r>
            <a:r>
              <a:rPr lang="de-DE" sz="1800" b="1" dirty="0" err="1">
                <a:solidFill>
                  <a:schemeClr val="tx1"/>
                </a:solidFill>
                <a:latin typeface="+mn-lt"/>
                <a:ea typeface="+mn-ea"/>
              </a:rPr>
              <a:t>LeSS</a:t>
            </a:r>
            <a:r>
              <a:rPr lang="de-DE" sz="1800" b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  <a:ea typeface="+mn-ea"/>
              </a:rPr>
              <a:t>Practitioner</a:t>
            </a:r>
            <a:endParaRPr lang="de-DE" sz="18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Tel.: +43 (0) 660 90 300 22</a:t>
            </a:r>
          </a:p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Email: </a:t>
            </a:r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  <a:hlinkClick r:id="rId8"/>
              </a:rPr>
              <a:t>christoph.schmied@jipp.it</a:t>
            </a:r>
            <a:endParaRPr lang="de-DE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Web: </a:t>
            </a:r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  <a:hlinkClick r:id="rId7"/>
              </a:rPr>
              <a:t>www.jipp.it</a:t>
            </a:r>
            <a:endParaRPr lang="de-DE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de-DE" sz="1800" dirty="0">
                <a:solidFill>
                  <a:schemeClr val="tx1"/>
                </a:solidFill>
                <a:latin typeface="+mn-lt"/>
                <a:ea typeface="+mn-ea"/>
              </a:rPr>
              <a:t>Twitter: @_</a:t>
            </a:r>
            <a:r>
              <a:rPr lang="de-DE" sz="1800" dirty="0" err="1">
                <a:solidFill>
                  <a:schemeClr val="tx1"/>
                </a:solidFill>
                <a:latin typeface="+mn-lt"/>
                <a:ea typeface="+mn-ea"/>
              </a:rPr>
              <a:t>SchmiedChris</a:t>
            </a:r>
            <a:endParaRPr lang="de-DE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826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algn="ctr"/>
            <a:r>
              <a:rPr lang="en-AU" sz="6600" noProof="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77779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one of Austria’s largest insurance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Founded in 1798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About 50 employees at </a:t>
            </a:r>
            <a:r>
              <a:rPr lang="en-AU" sz="2400" noProof="0" dirty="0" err="1"/>
              <a:t>Merkur</a:t>
            </a:r>
            <a:r>
              <a:rPr lang="en-AU" sz="2400" noProof="0" dirty="0"/>
              <a:t>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About 800 in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Context &amp; Customer</a:t>
            </a:r>
          </a:p>
        </p:txBody>
      </p:sp>
      <p:pic>
        <p:nvPicPr>
          <p:cNvPr id="6" name="Picture 2" descr="http://www.merkur.at/cms/dokumente/1026192_499996/af065783/MerkurLogo_Vorsicherung_Schirm_zentriert_RGB.jpg">
            <a:extLst>
              <a:ext uri="{FF2B5EF4-FFF2-40B4-BE49-F238E27FC236}">
                <a16:creationId xmlns:a16="http://schemas.microsoft.com/office/drawing/2014/main" id="{0EBEAC52-DD9C-441C-987F-B4DF6380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76" y="635365"/>
            <a:ext cx="2320061" cy="13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Product Owner (main instance for prioritization, and 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Feature Teams (cross-functional, cross-component)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Meetings (Overall Retrospective slightly adjusted)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Line Management as supporting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Overall Product Backlog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Flat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Scrum Masters for max. 2 to 3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Volunteering (to a certain degree)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Team rooms (as far as the facilities supported 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Travelers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20360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Selection of </a:t>
            </a:r>
            <a:r>
              <a:rPr lang="en-AU" sz="320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concepts (experiments)</a:t>
            </a:r>
          </a:p>
        </p:txBody>
      </p:sp>
    </p:spTree>
    <p:extLst>
      <p:ext uri="{BB962C8B-B14F-4D97-AF65-F5344CB8AC3E}">
        <p14:creationId xmlns:p14="http://schemas.microsoft.com/office/powerpoint/2010/main" val="7291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3496" y="288406"/>
            <a:ext cx="3024336" cy="635068"/>
          </a:xfrm>
        </p:spPr>
        <p:txBody>
          <a:bodyPr/>
          <a:lstStyle/>
          <a:p>
            <a:r>
              <a:rPr lang="en-AU" noProof="0" dirty="0"/>
              <a:t>Visualization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2" y="1207294"/>
            <a:ext cx="80676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pPr marL="428608" indent="-428608">
              <a:buFont typeface="+mj-lt"/>
              <a:buAutoNum type="arabicPeriod"/>
            </a:pPr>
            <a:r>
              <a:rPr lang="en-AU" sz="2000" noProof="0" dirty="0"/>
              <a:t>Executive Commitment – The change must be wanted and supported</a:t>
            </a:r>
          </a:p>
          <a:p>
            <a:pPr marL="428608" indent="-428608">
              <a:buFont typeface="+mj-lt"/>
              <a:buAutoNum type="arabicPeriod"/>
            </a:pPr>
            <a:endParaRPr lang="en-AU" sz="2000" noProof="0" dirty="0"/>
          </a:p>
          <a:p>
            <a:pPr marL="428608" indent="-428608">
              <a:buFont typeface="+mj-lt"/>
              <a:buAutoNum type="arabicPeriod"/>
            </a:pPr>
            <a:r>
              <a:rPr lang="en-AU" sz="2000" noProof="0" dirty="0"/>
              <a:t>Know your starting point – Where are we, what do we need to the start</a:t>
            </a:r>
          </a:p>
          <a:p>
            <a:pPr marL="428608" indent="-428608">
              <a:buFont typeface="+mj-lt"/>
              <a:buAutoNum type="arabicPeriod"/>
            </a:pPr>
            <a:endParaRPr lang="en-AU" sz="2000" noProof="0" dirty="0"/>
          </a:p>
          <a:p>
            <a:pPr marL="428608" indent="-428608">
              <a:buFont typeface="+mj-lt"/>
              <a:buAutoNum type="arabicPeriod"/>
            </a:pPr>
            <a:r>
              <a:rPr lang="en-AU" sz="2000" noProof="0" dirty="0"/>
              <a:t>Goal Definition – Where do we want to go, what do we want to achieve</a:t>
            </a:r>
          </a:p>
          <a:p>
            <a:pPr marL="428608" indent="-428608">
              <a:buFont typeface="+mj-lt"/>
              <a:buAutoNum type="arabicPeriod"/>
            </a:pPr>
            <a:endParaRPr lang="en-AU" sz="2000" noProof="0" dirty="0"/>
          </a:p>
          <a:p>
            <a:pPr marL="428608" indent="-428608">
              <a:buFont typeface="+mj-lt"/>
              <a:buAutoNum type="arabicPeriod"/>
            </a:pPr>
            <a:r>
              <a:rPr lang="en-AU" sz="2000" noProof="0" dirty="0"/>
              <a:t>Identification of the main areas of concern – Who needs support the most</a:t>
            </a:r>
          </a:p>
          <a:p>
            <a:pPr marL="428608" indent="-428608">
              <a:buFont typeface="+mj-lt"/>
              <a:buAutoNum type="arabicPeriod"/>
            </a:pPr>
            <a:endParaRPr lang="en-AU" sz="2000" noProof="0" dirty="0"/>
          </a:p>
          <a:p>
            <a:pPr marL="428608" indent="-428608">
              <a:buFont typeface="+mj-lt"/>
              <a:buAutoNum type="arabicPeriod"/>
            </a:pPr>
            <a:r>
              <a:rPr lang="en-AU" sz="2000" noProof="0" dirty="0"/>
              <a:t>Definition of a team, which can accompany the change – Who is able to support the change and how</a:t>
            </a:r>
          </a:p>
          <a:p>
            <a:endParaRPr lang="en-AU" sz="2000" noProof="0" dirty="0"/>
          </a:p>
          <a:p>
            <a:endParaRPr lang="en-AU" sz="20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Agile Transition – 10 Steps</a:t>
            </a:r>
          </a:p>
        </p:txBody>
      </p:sp>
      <p:pic>
        <p:nvPicPr>
          <p:cNvPr id="1026" name="Picture 2" descr="Checkliste, Liste, Hand, Stift, Geschäft, Schrei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52" y="3248260"/>
            <a:ext cx="1555344" cy="18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85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AU" sz="2000" noProof="0" dirty="0"/>
              <a:t>Risk Analysis – Potential consequences in case of problems and their mitigation</a:t>
            </a:r>
          </a:p>
          <a:p>
            <a:pPr marL="457200" indent="-457200">
              <a:buFont typeface="+mj-lt"/>
              <a:buAutoNum type="arabicPeriod" startAt="6"/>
            </a:pPr>
            <a:endParaRPr lang="en-AU" sz="2000" noProof="0" dirty="0"/>
          </a:p>
          <a:p>
            <a:pPr marL="457200" indent="-457200">
              <a:buFont typeface="+mj-lt"/>
              <a:buAutoNum type="arabicPeriod" startAt="6"/>
            </a:pPr>
            <a:r>
              <a:rPr lang="en-AU" sz="2000" noProof="0" dirty="0"/>
              <a:t>Definition of constraints – Time? Budget?</a:t>
            </a:r>
          </a:p>
          <a:p>
            <a:pPr marL="457200" indent="-457200">
              <a:buFont typeface="+mj-lt"/>
              <a:buAutoNum type="arabicPeriod" startAt="6"/>
            </a:pPr>
            <a:endParaRPr lang="en-AU" sz="2000" noProof="0" dirty="0"/>
          </a:p>
          <a:p>
            <a:pPr marL="457200" indent="-457200">
              <a:buFont typeface="+mj-lt"/>
              <a:buAutoNum type="arabicPeriod" startAt="6"/>
            </a:pPr>
            <a:r>
              <a:rPr lang="en-AU" sz="2000" noProof="0" dirty="0"/>
              <a:t>Definition of transition phases – Implications to existing projects and client relations</a:t>
            </a:r>
          </a:p>
          <a:p>
            <a:pPr marL="457200" indent="-457200">
              <a:buFont typeface="+mj-lt"/>
              <a:buAutoNum type="arabicPeriod" startAt="6"/>
            </a:pPr>
            <a:endParaRPr lang="en-AU" sz="2000" noProof="0" dirty="0"/>
          </a:p>
          <a:p>
            <a:pPr marL="457200" indent="-457200">
              <a:buFont typeface="+mj-lt"/>
              <a:buAutoNum type="arabicPeriod" startAt="6"/>
            </a:pPr>
            <a:r>
              <a:rPr lang="en-AU" sz="2000" noProof="0" dirty="0"/>
              <a:t>Definition, how to recognize progress – Measurements, Surveys</a:t>
            </a:r>
          </a:p>
          <a:p>
            <a:pPr marL="457200" indent="-457200">
              <a:buFont typeface="+mj-lt"/>
              <a:buAutoNum type="arabicPeriod" startAt="6"/>
            </a:pPr>
            <a:endParaRPr lang="en-AU" sz="2000" noProof="0" dirty="0"/>
          </a:p>
          <a:p>
            <a:pPr marL="457200" indent="-457200">
              <a:buFont typeface="+mj-lt"/>
              <a:buAutoNum type="arabicPeriod" startAt="6"/>
            </a:pPr>
            <a:r>
              <a:rPr lang="en-AU" sz="2000" noProof="0" dirty="0"/>
              <a:t>Acceptance Criteria – When will the change be good enough and sustainable</a:t>
            </a:r>
          </a:p>
          <a:p>
            <a:endParaRPr lang="en-AU" sz="2000" noProof="0" dirty="0"/>
          </a:p>
          <a:p>
            <a:endParaRPr lang="en-AU" sz="20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Agile Transition – 10 Steps</a:t>
            </a:r>
          </a:p>
        </p:txBody>
      </p:sp>
      <p:pic>
        <p:nvPicPr>
          <p:cNvPr id="2050" name="Picture 2" descr="Wasser, Tropfen, Tröpfchen, Flüssigkeit, Spi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52" y="3305944"/>
            <a:ext cx="16201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7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3496" y="288406"/>
            <a:ext cx="4392488" cy="635068"/>
          </a:xfrm>
        </p:spPr>
        <p:txBody>
          <a:bodyPr/>
          <a:lstStyle/>
          <a:p>
            <a:r>
              <a:rPr lang="en-AU" noProof="0" dirty="0"/>
              <a:t>Transition Goal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880" cy="5400000"/>
          </a:xfrm>
        </p:spPr>
        <p:txBody>
          <a:bodyPr/>
          <a:lstStyle/>
          <a:p>
            <a:endParaRPr lang="en-AU" noProof="0" dirty="0"/>
          </a:p>
          <a:p>
            <a:endParaRPr lang="en-AU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Identify optimizing goals for your transition, e.g.:</a:t>
            </a:r>
          </a:p>
          <a:p>
            <a:endParaRPr lang="en-AU" noProof="0" dirty="0"/>
          </a:p>
          <a:p>
            <a:endParaRPr lang="en-AU" noProof="0" dirty="0"/>
          </a:p>
          <a:p>
            <a:endParaRPr lang="en-AU" noProof="0" dirty="0"/>
          </a:p>
          <a:p>
            <a:pPr algn="just"/>
            <a:r>
              <a:rPr lang="en-AU" sz="2000" b="1" i="1" noProof="0" dirty="0">
                <a:solidFill>
                  <a:srgbClr val="00B050"/>
                </a:solidFill>
              </a:rPr>
              <a:t>We are able to react on changing requirements within a short time-frame, and are still able to deliver high value items based on our definition of business value within defined constraints.</a:t>
            </a:r>
          </a:p>
          <a:p>
            <a:endParaRPr lang="en-AU" b="1" i="1" noProof="0" dirty="0">
              <a:solidFill>
                <a:srgbClr val="00B050"/>
              </a:solidFill>
            </a:endParaRPr>
          </a:p>
          <a:p>
            <a:endParaRPr lang="en-AU" b="1" i="1" noProof="0" dirty="0">
              <a:solidFill>
                <a:srgbClr val="00B050"/>
              </a:solidFill>
            </a:endParaRPr>
          </a:p>
          <a:p>
            <a:endParaRPr lang="en-AU" b="1" i="1" noProof="0" dirty="0">
              <a:solidFill>
                <a:srgbClr val="00B050"/>
              </a:solidFill>
            </a:endParaRPr>
          </a:p>
          <a:p>
            <a:r>
              <a:rPr lang="en-AU" b="1" noProof="0" dirty="0"/>
              <a:t>Note: This is just an example! Your optimization goal(s) needs to be </a:t>
            </a:r>
            <a:r>
              <a:rPr lang="en-AU" b="1" noProof="0" dirty="0" err="1"/>
              <a:t>thouroughly</a:t>
            </a:r>
            <a:r>
              <a:rPr lang="en-AU" b="1" noProof="0" dirty="0"/>
              <a:t> identified in a workshop!</a:t>
            </a:r>
            <a:endParaRPr lang="en-AU" noProof="0" dirty="0"/>
          </a:p>
        </p:txBody>
      </p:sp>
      <p:pic>
        <p:nvPicPr>
          <p:cNvPr id="3074" name="Picture 2" descr="Analytik, Seo, Analyse, Daten, Geschäft, Informatio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40" y="1230837"/>
            <a:ext cx="2221659" cy="11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3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3496" y="288406"/>
            <a:ext cx="3960440" cy="635068"/>
          </a:xfrm>
        </p:spPr>
        <p:txBody>
          <a:bodyPr/>
          <a:lstStyle/>
          <a:p>
            <a:r>
              <a:rPr lang="en-AU" noProof="0" dirty="0"/>
              <a:t>Getting Started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880" cy="540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educate everyone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define ‘product’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define ‘done’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have appropriately structured teams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find the overall Product Owner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only the Product Owner provides work for the teams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keep project managers away from the teams</a:t>
            </a:r>
            <a:br>
              <a:rPr lang="en-AU" sz="2000" noProof="0" dirty="0"/>
            </a:br>
            <a:br>
              <a:rPr lang="en-AU" sz="2000" noProof="0" dirty="0"/>
            </a:br>
            <a:r>
              <a:rPr lang="en-AU" sz="2000" noProof="0" dirty="0"/>
              <a:t>AND</a:t>
            </a:r>
            <a:br>
              <a:rPr lang="en-AU" sz="2000" noProof="0" dirty="0"/>
            </a:br>
            <a:endParaRPr lang="en-AU" sz="2000" noProof="0" dirty="0"/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find Scrum Masters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re-organize line-management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noProof="0" dirty="0"/>
              <a:t>establish internal and external coaching</a:t>
            </a:r>
          </a:p>
        </p:txBody>
      </p:sp>
      <p:pic>
        <p:nvPicPr>
          <p:cNvPr id="4098" name="Picture 2" descr="Zeichnung, Architekt, Designer, Plan, Bauplan, Entwu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00" y="3390076"/>
            <a:ext cx="2519772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08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3496" y="288406"/>
            <a:ext cx="4032448" cy="635068"/>
          </a:xfrm>
        </p:spPr>
        <p:txBody>
          <a:bodyPr/>
          <a:lstStyle/>
          <a:p>
            <a:r>
              <a:rPr lang="en-AU" noProof="0" dirty="0"/>
              <a:t>Adoption Principles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495824" y="2916352"/>
            <a:ext cx="5501879" cy="388778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503936" y="1289720"/>
            <a:ext cx="237626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44398" y="1592913"/>
            <a:ext cx="42484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deep and narrow over broad and shallow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top-down and bottom-up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volunteering</a:t>
            </a:r>
          </a:p>
        </p:txBody>
      </p:sp>
    </p:spTree>
    <p:extLst>
      <p:ext uri="{BB962C8B-B14F-4D97-AF65-F5344CB8AC3E}">
        <p14:creationId xmlns:p14="http://schemas.microsoft.com/office/powerpoint/2010/main" val="420121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noProof="0" dirty="0"/>
              <a:t>Trainings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880" cy="54000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000" noProof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noProof="0" dirty="0"/>
              <a:t>Scrum Fundamentals – Everyone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noProof="0" dirty="0" err="1"/>
              <a:t>LeSS</a:t>
            </a:r>
            <a:r>
              <a:rPr lang="en-AU" sz="2000" noProof="0" dirty="0"/>
              <a:t> Fundamentals – Everyone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noProof="0" dirty="0"/>
              <a:t>Scrum Mastery (processes, team formation, coaching, …) – Scrum Masters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noProof="0" dirty="0"/>
              <a:t>Product Ownership – at least the overall Product Owner, better all people in teams, who support the Product Owner (Business Analysts, Area Product Owners, Requirements Engineers)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noProof="0" dirty="0"/>
              <a:t>Organizational Design with </a:t>
            </a:r>
            <a:r>
              <a:rPr lang="en-AU" sz="2000" noProof="0" dirty="0" err="1"/>
              <a:t>LeSS</a:t>
            </a:r>
            <a:r>
              <a:rPr lang="en-AU" sz="2000" noProof="0" dirty="0"/>
              <a:t> (CLP, CLE) – selected people</a:t>
            </a:r>
          </a:p>
          <a:p>
            <a:pPr lvl="0"/>
            <a:endParaRPr lang="en-AU" noProof="0" dirty="0"/>
          </a:p>
          <a:p>
            <a:pPr lvl="0"/>
            <a:r>
              <a:rPr lang="en-AU" b="1" noProof="0" dirty="0"/>
              <a:t>Note: No new roles are attached, but specific skills are trained.</a:t>
            </a:r>
          </a:p>
        </p:txBody>
      </p:sp>
      <p:pic>
        <p:nvPicPr>
          <p:cNvPr id="5122" name="Picture 2" descr="Jungs, Schule, Lehrer, Bildung, As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37" y="4530080"/>
            <a:ext cx="1844229" cy="12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ücher, Studenten, Bibliothek, Universitä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24" y="1385797"/>
            <a:ext cx="3622444" cy="13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14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noProof="0" dirty="0"/>
              <a:t>Coaching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880" cy="540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noProof="0" dirty="0"/>
              <a:t>Organizational coaching</a:t>
            </a:r>
            <a:br>
              <a:rPr lang="en-AU" noProof="0" dirty="0"/>
            </a:br>
            <a:r>
              <a:rPr lang="en-AU" noProof="0" dirty="0"/>
              <a:t>A coach works with multiple teams and the management to improve the organization and its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noProof="0" dirty="0"/>
              <a:t>Team coaching (or </a:t>
            </a:r>
            <a:r>
              <a:rPr lang="en-AU" sz="2000" b="1" noProof="0" dirty="0" err="1"/>
              <a:t>LeSS</a:t>
            </a:r>
            <a:r>
              <a:rPr lang="en-AU" sz="2000" b="1" noProof="0" dirty="0"/>
              <a:t> coaching)</a:t>
            </a:r>
            <a:br>
              <a:rPr lang="en-AU" sz="2000" b="1" noProof="0" dirty="0"/>
            </a:br>
            <a:r>
              <a:rPr lang="en-AU" noProof="0" dirty="0"/>
              <a:t>A coach works with one or a few teams to improve their team-collaboration and </a:t>
            </a:r>
            <a:r>
              <a:rPr lang="en-AU" noProof="0" dirty="0" err="1"/>
              <a:t>LeSS</a:t>
            </a:r>
            <a:r>
              <a:rPr lang="en-AU" noProof="0" dirty="0"/>
              <a:t> practices. It is common for a coach to take on the Scrum Master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noProof="0" dirty="0"/>
              <a:t>Technical practices coaching</a:t>
            </a:r>
            <a:br>
              <a:rPr lang="en-AU" noProof="0" dirty="0"/>
            </a:br>
            <a:r>
              <a:rPr lang="en-AU" noProof="0" dirty="0"/>
              <a:t>A coach works with (or on) a team on their actual codebase in order to improve the technical practices and adopt agile development techniques such as simple design, refactoring, unit testing, test-driven development and acceptance test-driven development.</a:t>
            </a:r>
          </a:p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46849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3496" y="288406"/>
            <a:ext cx="4104456" cy="635068"/>
          </a:xfrm>
        </p:spPr>
        <p:txBody>
          <a:bodyPr/>
          <a:lstStyle/>
          <a:p>
            <a:r>
              <a:rPr lang="en-AU" noProof="0" dirty="0"/>
              <a:t>Who coaches?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880" cy="5400000"/>
          </a:xfrm>
        </p:spPr>
        <p:txBody>
          <a:bodyPr/>
          <a:lstStyle/>
          <a:p>
            <a:endParaRPr lang="en-AU" sz="2800" b="1" noProof="0" dirty="0"/>
          </a:p>
          <a:p>
            <a:r>
              <a:rPr lang="en-AU" sz="2800" b="1" noProof="0" dirty="0"/>
              <a:t>Internal AND external coaches</a:t>
            </a:r>
          </a:p>
          <a:p>
            <a:endParaRPr lang="en-AU" noProof="0" dirty="0"/>
          </a:p>
          <a:p>
            <a:r>
              <a:rPr lang="en-AU" sz="2800" b="1" noProof="0" dirty="0"/>
              <a:t>Different people with appropriate skill sets</a:t>
            </a:r>
          </a:p>
          <a:p>
            <a:endParaRPr lang="en-AU" noProof="0" dirty="0"/>
          </a:p>
          <a:p>
            <a:endParaRPr lang="en-AU" noProof="0" dirty="0"/>
          </a:p>
          <a:p>
            <a:r>
              <a:rPr lang="en-AU" noProof="0" dirty="0"/>
              <a:t>Why more than one coach: A matter of time, capacity, and cognitive load.</a:t>
            </a:r>
          </a:p>
          <a:p>
            <a:endParaRPr lang="en-AU" noProof="0" dirty="0"/>
          </a:p>
          <a:p>
            <a:endParaRPr lang="en-AU" noProof="0" dirty="0"/>
          </a:p>
          <a:p>
            <a:r>
              <a:rPr lang="en-AU" noProof="0" dirty="0"/>
              <a:t>Experience: Working with different people creates more insight, better perspectives, and more acceptance.</a:t>
            </a:r>
          </a:p>
        </p:txBody>
      </p:sp>
    </p:spTree>
    <p:extLst>
      <p:ext uri="{BB962C8B-B14F-4D97-AF65-F5344CB8AC3E}">
        <p14:creationId xmlns:p14="http://schemas.microsoft.com/office/powerpoint/2010/main" val="277234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1624496" y="1577752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Start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Replacement of a legacy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Framework chosen: Scrum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First try with agile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Single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Major change in their work habits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Agility was not welcomed by everyone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First delivery after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First major release after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Complete replacement took two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Successfully delivered!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Pre-Agile – How it all began</a:t>
            </a:r>
          </a:p>
        </p:txBody>
      </p:sp>
      <p:pic>
        <p:nvPicPr>
          <p:cNvPr id="3076" name="Picture 4" descr="Image result for motiva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32" y="5178152"/>
            <a:ext cx="2664296" cy="201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resentmen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30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95" y="3782658"/>
            <a:ext cx="3165119" cy="309917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3496" y="288406"/>
            <a:ext cx="5616624" cy="635068"/>
          </a:xfrm>
        </p:spPr>
        <p:txBody>
          <a:bodyPr/>
          <a:lstStyle/>
          <a:p>
            <a:r>
              <a:rPr lang="en-AU" noProof="0" dirty="0"/>
              <a:t>What does transition mean?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586524" y="2341244"/>
            <a:ext cx="2661313" cy="605230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333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Traditional</a:t>
            </a:r>
          </a:p>
        </p:txBody>
      </p:sp>
      <p:pic>
        <p:nvPicPr>
          <p:cNvPr id="5" name="Picture 2" descr="http://www.peter-apel.de/wp-content/uploads/2011/03/Social-Media-Buz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5" y="3174558"/>
            <a:ext cx="1763223" cy="10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feil nach links und rechts 5"/>
          <p:cNvSpPr/>
          <p:nvPr/>
        </p:nvSpPr>
        <p:spPr>
          <a:xfrm rot="855071">
            <a:off x="2277853" y="3761767"/>
            <a:ext cx="1527805" cy="30982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667"/>
          </a:p>
        </p:txBody>
      </p:sp>
      <p:sp>
        <p:nvSpPr>
          <p:cNvPr id="7" name="Textfeld 6"/>
          <p:cNvSpPr txBox="1"/>
          <p:nvPr/>
        </p:nvSpPr>
        <p:spPr>
          <a:xfrm>
            <a:off x="8125111" y="2968496"/>
            <a:ext cx="1440160" cy="605230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3333" dirty="0"/>
              <a:t>Agile</a:t>
            </a:r>
            <a:endParaRPr lang="en-AU" sz="2667" dirty="0"/>
          </a:p>
        </p:txBody>
      </p:sp>
      <p:pic>
        <p:nvPicPr>
          <p:cNvPr id="8" name="Picture 2" descr="http://team-rheinland.de/wp-content/uploads/2015/06/Blog_Kommunikation-586x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39" y="3882939"/>
            <a:ext cx="1615780" cy="7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feil nach links und rechts 8"/>
          <p:cNvSpPr/>
          <p:nvPr/>
        </p:nvSpPr>
        <p:spPr>
          <a:xfrm>
            <a:off x="5543352" y="3989619"/>
            <a:ext cx="1527805" cy="309826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667"/>
          </a:p>
        </p:txBody>
      </p:sp>
      <p:sp>
        <p:nvSpPr>
          <p:cNvPr id="10" name="Textfeld 9"/>
          <p:cNvSpPr txBox="1"/>
          <p:nvPr/>
        </p:nvSpPr>
        <p:spPr>
          <a:xfrm>
            <a:off x="3457555" y="4726819"/>
            <a:ext cx="285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Client Communication</a:t>
            </a:r>
          </a:p>
        </p:txBody>
      </p:sp>
      <p:pic>
        <p:nvPicPr>
          <p:cNvPr id="12" name="Picture 2" descr="http://www.peter-apel.de/wp-content/uploads/2011/03/Social-Media-Buz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31" y="1755709"/>
            <a:ext cx="1763223" cy="10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feil nach links und rechts 12"/>
          <p:cNvSpPr/>
          <p:nvPr/>
        </p:nvSpPr>
        <p:spPr>
          <a:xfrm rot="4514385">
            <a:off x="7023221" y="3319574"/>
            <a:ext cx="1243332" cy="309826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667"/>
          </a:p>
        </p:txBody>
      </p:sp>
      <p:sp>
        <p:nvSpPr>
          <p:cNvPr id="14" name="Textfeld 13"/>
          <p:cNvSpPr txBox="1"/>
          <p:nvPr/>
        </p:nvSpPr>
        <p:spPr>
          <a:xfrm>
            <a:off x="375314" y="4218702"/>
            <a:ext cx="199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Traditional Clients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79877" y="1252943"/>
            <a:ext cx="211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Agile Clients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6686" y="5583097"/>
            <a:ext cx="5908719" cy="1323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667" dirty="0"/>
              <a:t>Principle: “Bridging the Gap”</a:t>
            </a:r>
            <a:br>
              <a:rPr lang="en-AU" sz="2667" dirty="0"/>
            </a:br>
            <a:r>
              <a:rPr lang="en-AU" sz="1333" dirty="0"/>
              <a:t>Dualism in: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AU" sz="1333" dirty="0"/>
              <a:t>Sales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AU" sz="1333" dirty="0"/>
              <a:t>Key Accounting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AU" sz="1333" dirty="0"/>
              <a:t>Requirements Management</a:t>
            </a:r>
            <a:endParaRPr lang="en-AU" sz="2667" dirty="0"/>
          </a:p>
        </p:txBody>
      </p:sp>
    </p:spTree>
    <p:extLst>
      <p:ext uri="{BB962C8B-B14F-4D97-AF65-F5344CB8AC3E}">
        <p14:creationId xmlns:p14="http://schemas.microsoft.com/office/powerpoint/2010/main" val="220579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A4515B-9F3A-4308-BCFC-1FC13C85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BA8B6-B6BD-4A1C-A4BF-B92F25098FC7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872DD8-9F94-4F4B-951E-1172DF2F0E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496" y="288406"/>
            <a:ext cx="3024336" cy="635068"/>
          </a:xfrm>
        </p:spPr>
        <p:txBody>
          <a:bodyPr/>
          <a:lstStyle/>
          <a:p>
            <a:r>
              <a:rPr lang="en-AU" noProof="0" dirty="0"/>
              <a:t>What Next?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4C16BC0-242F-44C8-9E3C-C4ABE8696230}"/>
              </a:ext>
            </a:extLst>
          </p:cNvPr>
          <p:cNvSpPr txBox="1">
            <a:spLocks/>
          </p:cNvSpPr>
          <p:nvPr/>
        </p:nvSpPr>
        <p:spPr bwMode="auto">
          <a:xfrm>
            <a:off x="630000" y="1530000"/>
            <a:ext cx="7920000" cy="540000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25400"/>
          </a:effectLst>
          <a:ex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marL="0" indent="0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59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8413" indent="-2524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6413" indent="-2524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4413" indent="-252413" algn="l" defTabSz="10144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All 5 </a:t>
            </a:r>
            <a:r>
              <a:rPr lang="de-DE" sz="2400" dirty="0" err="1"/>
              <a:t>teams</a:t>
            </a:r>
            <a:r>
              <a:rPr lang="de-DE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Operations</a:t>
            </a:r>
            <a:r>
              <a:rPr lang="de-DE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Scaling</a:t>
            </a:r>
            <a:r>
              <a:rPr lang="de-DE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Service </a:t>
            </a:r>
            <a:r>
              <a:rPr lang="de-DE" sz="2400" dirty="0" err="1"/>
              <a:t>respectively</a:t>
            </a:r>
            <a:r>
              <a:rPr lang="de-DE" sz="2400" dirty="0"/>
              <a:t> </a:t>
            </a:r>
            <a:r>
              <a:rPr lang="de-DE" sz="2400" dirty="0" err="1"/>
              <a:t>product</a:t>
            </a:r>
            <a:r>
              <a:rPr lang="de-DE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rest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organization</a:t>
            </a:r>
            <a:r>
              <a:rPr lang="de-DE" sz="2400" dirty="0"/>
              <a:t>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A6B0C0-F642-4FD1-BC73-4ABD03A5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61" y="1937792"/>
            <a:ext cx="2769058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AU" sz="20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noProof="0" dirty="0"/>
              <a:t>Workshop: Head of IT &amp; Head </a:t>
            </a:r>
            <a:br>
              <a:rPr lang="en-AU" sz="2400" noProof="0" dirty="0"/>
            </a:br>
            <a:r>
              <a:rPr lang="en-AU" sz="2400" noProof="0" dirty="0"/>
              <a:t>of Software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noProof="0" dirty="0"/>
              <a:t>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Chances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noProof="0" dirty="0"/>
              <a:t>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noProof="0" dirty="0"/>
              <a:t>Limitations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noProof="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Pre-</a:t>
            </a:r>
            <a:r>
              <a:rPr lang="en-AU" sz="320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- Preparations</a:t>
            </a:r>
          </a:p>
        </p:txBody>
      </p:sp>
      <p:pic>
        <p:nvPicPr>
          <p:cNvPr id="6148" name="Picture 4" descr="Image result for business strategy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16" y="2801888"/>
            <a:ext cx="2949818" cy="23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880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More flexibility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More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A common picture aka </a:t>
            </a:r>
            <a:r>
              <a:rPr lang="en-AU" sz="2400" i="1" noProof="0" dirty="0"/>
              <a:t>whole product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A better way of prioritizing requirements aka </a:t>
            </a:r>
            <a:r>
              <a:rPr lang="en-AU" sz="2400" i="1" noProof="0" dirty="0"/>
              <a:t>one Product Backlog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Better communication within and between teams, and other departments in the larger organization to achieve the highest customer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Quality (as a more abstract definition)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noProof="0" dirty="0"/>
              <a:t>Also more responsibility of teams was mentioned, and more understanding of requirements in the teams, </a:t>
            </a:r>
            <a:r>
              <a:rPr lang="en-AU" sz="2000" noProof="0"/>
              <a:t>but they </a:t>
            </a:r>
            <a:r>
              <a:rPr lang="en-AU" sz="2000" noProof="0" dirty="0"/>
              <a:t>were not identified as the main goals.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Main Goals</a:t>
            </a:r>
          </a:p>
        </p:txBody>
      </p:sp>
    </p:spTree>
    <p:extLst>
      <p:ext uri="{BB962C8B-B14F-4D97-AF65-F5344CB8AC3E}">
        <p14:creationId xmlns:p14="http://schemas.microsoft.com/office/powerpoint/2010/main" val="37341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Scaling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 err="1"/>
              <a:t>LeSS</a:t>
            </a: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“Only” software development – operations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Selected inhouse-customers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noProof="0" dirty="0"/>
              <a:t>Some “old” processes need to remain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28226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endParaRPr lang="en-AU" sz="2000" noProof="0" dirty="0"/>
          </a:p>
          <a:p>
            <a:pPr algn="just"/>
            <a:r>
              <a:rPr lang="en-AU" sz="2800" noProof="0" dirty="0"/>
              <a:t>One of the main responsibilities of </a:t>
            </a:r>
            <a:r>
              <a:rPr lang="en-AU" sz="2800" noProof="0" dirty="0" err="1"/>
              <a:t>Merkur</a:t>
            </a:r>
            <a:r>
              <a:rPr lang="en-AU" sz="2800" noProof="0" dirty="0"/>
              <a:t> IT is to ensure a </a:t>
            </a:r>
            <a:r>
              <a:rPr lang="en-AU" sz="2800" b="1" noProof="0" dirty="0"/>
              <a:t>trouble-free infrastructure, individual software development </a:t>
            </a:r>
            <a:r>
              <a:rPr lang="en-AU" sz="2800" noProof="0" dirty="0"/>
              <a:t>for the larger organization and support various heterogeneous applications needed to perform the daily business.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Product / Service Definition</a:t>
            </a:r>
          </a:p>
        </p:txBody>
      </p:sp>
    </p:spTree>
    <p:extLst>
      <p:ext uri="{BB962C8B-B14F-4D97-AF65-F5344CB8AC3E}">
        <p14:creationId xmlns:p14="http://schemas.microsoft.com/office/powerpoint/2010/main" val="987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30000" y="1530000"/>
            <a:ext cx="7920000" cy="5400000"/>
          </a:xfrm>
        </p:spPr>
        <p:txBody>
          <a:bodyPr/>
          <a:lstStyle/>
          <a:p>
            <a:endParaRPr lang="en-AU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noProof="0" dirty="0"/>
              <a:t>Changes in some management functions</a:t>
            </a:r>
            <a:r>
              <a:rPr lang="en-AU" sz="2000" noProof="0" dirty="0"/>
              <a:t> had influence to the planned </a:t>
            </a:r>
            <a:r>
              <a:rPr lang="en-AU" sz="2000" noProof="0" dirty="0" err="1"/>
              <a:t>endeavor</a:t>
            </a:r>
            <a:r>
              <a:rPr lang="en-AU" sz="2000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noProof="0" dirty="0"/>
              <a:t>A rebranding campaign, </a:t>
            </a:r>
            <a:r>
              <a:rPr lang="en-AU" sz="2000" noProof="0" dirty="0"/>
              <a:t>from a typical insurance company, to a “</a:t>
            </a:r>
            <a:r>
              <a:rPr lang="en-AU" sz="2000" noProof="0" dirty="0" err="1"/>
              <a:t>Vorsicherung</a:t>
            </a:r>
            <a:r>
              <a:rPr lang="en-AU" sz="2000" noProof="0" dirty="0"/>
              <a:t>” (preventive medicine, and activities) was launched. This had potential impact to the product definition.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noProof="0" dirty="0"/>
              <a:t>The market image </a:t>
            </a:r>
            <a:r>
              <a:rPr lang="en-AU" sz="2000" noProof="0" dirty="0"/>
              <a:t>was planned to be changed, to become more modern. More transparency, but it had to be decided what to make transparent.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3025" cy="1217712"/>
          </a:xfrm>
        </p:spPr>
        <p:txBody>
          <a:bodyPr/>
          <a:lstStyle/>
          <a:p>
            <a:pPr algn="l"/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Pre-</a:t>
            </a:r>
            <a:r>
              <a:rPr lang="en-AU" sz="320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en-AU" sz="3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– Delays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64" y="4464691"/>
            <a:ext cx="3744416" cy="2665944"/>
          </a:xfrm>
          <a:prstGeom prst="rect">
            <a:avLst/>
          </a:prstGeom>
        </p:spPr>
      </p:pic>
      <p:pic>
        <p:nvPicPr>
          <p:cNvPr id="5122" name="Picture 2" descr="checked checkbox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91" y="4861415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ed checkbox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60" y="561764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ed checkbox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47" y="646603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theme/theme1.xml><?xml version="1.0" encoding="utf-8"?>
<a:theme xmlns:a="http://schemas.openxmlformats.org/drawingml/2006/main" name="JIPPIT_Vorlage">
  <a:themeElements>
    <a:clrScheme name="Benutzerdefiniert 2">
      <a:dk1>
        <a:sysClr val="windowText" lastClr="000000"/>
      </a:dk1>
      <a:lt1>
        <a:sysClr val="window" lastClr="FFFFFF"/>
      </a:lt1>
      <a:dk2>
        <a:srgbClr val="003C82"/>
      </a:dk2>
      <a:lt2>
        <a:srgbClr val="96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IPP.IT GmbH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JIPPIT_Vorlage</Template>
  <TotalTime>0</TotalTime>
  <Pages>0</Pages>
  <Words>1817</Words>
  <Characters>0</Characters>
  <Application>Microsoft Office PowerPoint</Application>
  <PresentationFormat>Benutzerdefiniert</PresentationFormat>
  <Lines>0</Lines>
  <Paragraphs>441</Paragraphs>
  <Slides>30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ＭＳ Ｐゴシック</vt:lpstr>
      <vt:lpstr>ＭＳ Ｐゴシック</vt:lpstr>
      <vt:lpstr>Arial</vt:lpstr>
      <vt:lpstr>Univers</vt:lpstr>
      <vt:lpstr>Wingdings</vt:lpstr>
      <vt:lpstr>ヒラギノ角ゴ ProN W3</vt:lpstr>
      <vt:lpstr>JIPPIT_Vorlage</vt:lpstr>
      <vt:lpstr>PowerPoint-Präsentation</vt:lpstr>
      <vt:lpstr>Context &amp; Customer</vt:lpstr>
      <vt:lpstr>Pre-Agile – How it all began</vt:lpstr>
      <vt:lpstr>PowerPoint-Präsentation</vt:lpstr>
      <vt:lpstr>Pre-LeSS - Preparations</vt:lpstr>
      <vt:lpstr>Main Goals</vt:lpstr>
      <vt:lpstr>Decisions</vt:lpstr>
      <vt:lpstr>Product / Service Definition</vt:lpstr>
      <vt:lpstr>Pre-LeSS – Delays</vt:lpstr>
      <vt:lpstr>Pre-LeSS Situation &amp; Activities</vt:lpstr>
      <vt:lpstr>Organisational Structure</vt:lpstr>
      <vt:lpstr>Organizational Structure</vt:lpstr>
      <vt:lpstr>What/How – Product</vt:lpstr>
      <vt:lpstr>What/How – Product Ownership</vt:lpstr>
      <vt:lpstr>The Ceremonies</vt:lpstr>
      <vt:lpstr>Pitfalls – Lessons Learned</vt:lpstr>
      <vt:lpstr>Compromises we had to live with</vt:lpstr>
      <vt:lpstr>PowerPoint-Präsentation</vt:lpstr>
      <vt:lpstr>PowerPoint-Präsentation</vt:lpstr>
      <vt:lpstr>Selection of LeSS concepts (experiments)</vt:lpstr>
      <vt:lpstr>PowerPoint-Präsentation</vt:lpstr>
      <vt:lpstr>Agile Transition – 10 Steps</vt:lpstr>
      <vt:lpstr>Agile Transition – 10 Steps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JIPP.IT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JIPP.IT Unternehmenspräsentation</dc:title>
  <dc:creator>susanne.schoeggler@jipp.it</dc:creator>
  <cp:lastModifiedBy>Wolfgang Richter</cp:lastModifiedBy>
  <cp:revision>436</cp:revision>
  <cp:lastPrinted>2017-06-24T06:52:27Z</cp:lastPrinted>
  <dcterms:created xsi:type="dcterms:W3CDTF">2013-04-15T12:03:42Z</dcterms:created>
  <dcterms:modified xsi:type="dcterms:W3CDTF">2017-06-25T15:54:21Z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0x01010097CC8BBA2889DC47BE87005C09888FE1</vt:lpwstr>
  </property>
</Properties>
</file>