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1" r:id="rId4"/>
    <p:sldMasterId id="2147483840" r:id="rId5"/>
    <p:sldMasterId id="2147483823" r:id="rId6"/>
  </p:sldMasterIdLst>
  <p:notesMasterIdLst>
    <p:notesMasterId r:id="rId48"/>
  </p:notesMasterIdLst>
  <p:sldIdLst>
    <p:sldId id="525" r:id="rId7"/>
    <p:sldId id="463" r:id="rId8"/>
    <p:sldId id="526" r:id="rId9"/>
    <p:sldId id="520" r:id="rId10"/>
    <p:sldId id="500" r:id="rId11"/>
    <p:sldId id="537" r:id="rId12"/>
    <p:sldId id="538" r:id="rId13"/>
    <p:sldId id="530" r:id="rId14"/>
    <p:sldId id="544" r:id="rId15"/>
    <p:sldId id="539" r:id="rId16"/>
    <p:sldId id="545" r:id="rId17"/>
    <p:sldId id="527" r:id="rId18"/>
    <p:sldId id="542" r:id="rId19"/>
    <p:sldId id="548" r:id="rId20"/>
    <p:sldId id="543" r:id="rId21"/>
    <p:sldId id="547" r:id="rId22"/>
    <p:sldId id="549" r:id="rId23"/>
    <p:sldId id="555" r:id="rId24"/>
    <p:sldId id="550" r:id="rId25"/>
    <p:sldId id="556" r:id="rId26"/>
    <p:sldId id="533" r:id="rId27"/>
    <p:sldId id="557" r:id="rId28"/>
    <p:sldId id="551" r:id="rId29"/>
    <p:sldId id="558" r:id="rId30"/>
    <p:sldId id="552" r:id="rId31"/>
    <p:sldId id="559" r:id="rId32"/>
    <p:sldId id="553" r:id="rId33"/>
    <p:sldId id="529" r:id="rId34"/>
    <p:sldId id="511" r:id="rId35"/>
    <p:sldId id="560" r:id="rId36"/>
    <p:sldId id="561" r:id="rId37"/>
    <p:sldId id="567" r:id="rId38"/>
    <p:sldId id="562" r:id="rId39"/>
    <p:sldId id="563" r:id="rId40"/>
    <p:sldId id="564" r:id="rId41"/>
    <p:sldId id="565" r:id="rId42"/>
    <p:sldId id="568" r:id="rId43"/>
    <p:sldId id="566" r:id="rId44"/>
    <p:sldId id="569" r:id="rId45"/>
    <p:sldId id="570" r:id="rId46"/>
    <p:sldId id="514" r:id="rId47"/>
  </p:sldIdLst>
  <p:sldSz cx="9144000" cy="5143500" type="screen16x9"/>
  <p:notesSz cx="6858000" cy="9144000"/>
  <p:defaultTextStyle>
    <a:defPPr>
      <a:defRPr lang="en-US"/>
    </a:defPPr>
    <a:lvl1pPr marL="0" algn="l" defTabSz="9133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697" algn="l" defTabSz="9133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394" algn="l" defTabSz="9133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094" algn="l" defTabSz="9133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6787" algn="l" defTabSz="9133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3480" algn="l" defTabSz="9133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0182" algn="l" defTabSz="9133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6876" algn="l" defTabSz="9133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3571" algn="l" defTabSz="9133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warna Lalitha Chandrasekar" initials="SLC" lastIdx="6" clrIdx="0"/>
  <p:cmAuthor id="1" name="Administrat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00B0F0"/>
    <a:srgbClr val="F79646"/>
    <a:srgbClr val="A5DC39"/>
    <a:srgbClr val="FF6600"/>
    <a:srgbClr val="4A4A4A"/>
    <a:srgbClr val="92D050"/>
    <a:srgbClr val="FF0066"/>
    <a:srgbClr val="F68920"/>
    <a:srgbClr val="BD1A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45" autoAdjust="0"/>
    <p:restoredTop sz="94494" autoAdjust="0"/>
  </p:normalViewPr>
  <p:slideViewPr>
    <p:cSldViewPr>
      <p:cViewPr varScale="1">
        <p:scale>
          <a:sx n="88" d="100"/>
          <a:sy n="88" d="100"/>
        </p:scale>
        <p:origin x="784" y="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82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50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3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2.xml"/><Relationship Id="rId51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Sprint 1 &amp; 2</a:t>
            </a:r>
          </a:p>
          <a:p>
            <a:pPr>
              <a:defRPr/>
            </a:pPr>
            <a:endParaRPr lang="en-GB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Sheet1!$E$18:$E$39</c:f>
              <c:numCache>
                <c:formatCode>m/d/yyyy</c:formatCode>
                <c:ptCount val="22"/>
                <c:pt idx="0">
                  <c:v>41548</c:v>
                </c:pt>
                <c:pt idx="1">
                  <c:v>41549</c:v>
                </c:pt>
                <c:pt idx="2">
                  <c:v>41550</c:v>
                </c:pt>
                <c:pt idx="3">
                  <c:v>41551</c:v>
                </c:pt>
                <c:pt idx="4">
                  <c:v>41552</c:v>
                </c:pt>
                <c:pt idx="5">
                  <c:v>41553</c:v>
                </c:pt>
                <c:pt idx="6">
                  <c:v>41554</c:v>
                </c:pt>
                <c:pt idx="7">
                  <c:v>41555</c:v>
                </c:pt>
                <c:pt idx="8">
                  <c:v>41556</c:v>
                </c:pt>
                <c:pt idx="9">
                  <c:v>41557</c:v>
                </c:pt>
                <c:pt idx="10">
                  <c:v>41558</c:v>
                </c:pt>
                <c:pt idx="11">
                  <c:v>41559</c:v>
                </c:pt>
                <c:pt idx="12">
                  <c:v>41560</c:v>
                </c:pt>
                <c:pt idx="13">
                  <c:v>41561</c:v>
                </c:pt>
                <c:pt idx="14">
                  <c:v>41562</c:v>
                </c:pt>
                <c:pt idx="15">
                  <c:v>41563</c:v>
                </c:pt>
                <c:pt idx="16">
                  <c:v>41564</c:v>
                </c:pt>
                <c:pt idx="17">
                  <c:v>41565</c:v>
                </c:pt>
                <c:pt idx="18">
                  <c:v>41566</c:v>
                </c:pt>
                <c:pt idx="19">
                  <c:v>41567</c:v>
                </c:pt>
                <c:pt idx="20">
                  <c:v>41568</c:v>
                </c:pt>
                <c:pt idx="21">
                  <c:v>41569</c:v>
                </c:pt>
              </c:numCache>
            </c:numRef>
          </c:cat>
          <c:val>
            <c:numRef>
              <c:f>Sheet1!$F$18:$F$39</c:f>
              <c:numCache>
                <c:formatCode>General</c:formatCode>
                <c:ptCount val="22"/>
                <c:pt idx="0">
                  <c:v>5</c:v>
                </c:pt>
                <c:pt idx="1">
                  <c:v>29</c:v>
                </c:pt>
                <c:pt idx="2">
                  <c:v>40</c:v>
                </c:pt>
                <c:pt idx="3">
                  <c:v>35</c:v>
                </c:pt>
                <c:pt idx="4">
                  <c:v>28</c:v>
                </c:pt>
                <c:pt idx="5">
                  <c:v>28</c:v>
                </c:pt>
                <c:pt idx="6">
                  <c:v>25</c:v>
                </c:pt>
                <c:pt idx="7">
                  <c:v>29</c:v>
                </c:pt>
                <c:pt idx="8">
                  <c:v>23</c:v>
                </c:pt>
                <c:pt idx="9">
                  <c:v>21</c:v>
                </c:pt>
                <c:pt idx="10">
                  <c:v>29</c:v>
                </c:pt>
                <c:pt idx="11">
                  <c:v>20</c:v>
                </c:pt>
                <c:pt idx="12">
                  <c:v>19</c:v>
                </c:pt>
                <c:pt idx="13">
                  <c:v>17</c:v>
                </c:pt>
                <c:pt idx="14">
                  <c:v>28</c:v>
                </c:pt>
                <c:pt idx="15">
                  <c:v>19</c:v>
                </c:pt>
                <c:pt idx="16">
                  <c:v>14</c:v>
                </c:pt>
                <c:pt idx="17">
                  <c:v>15</c:v>
                </c:pt>
                <c:pt idx="18">
                  <c:v>25</c:v>
                </c:pt>
                <c:pt idx="19">
                  <c:v>12</c:v>
                </c:pt>
                <c:pt idx="20">
                  <c:v>11</c:v>
                </c:pt>
                <c:pt idx="21">
                  <c:v>10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7940872"/>
        <c:axId val="237942048"/>
      </c:lineChart>
      <c:dateAx>
        <c:axId val="237940872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7942048"/>
        <c:crosses val="autoZero"/>
        <c:auto val="1"/>
        <c:lblOffset val="100"/>
        <c:baseTimeUnit val="days"/>
      </c:dateAx>
      <c:valAx>
        <c:axId val="237942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7940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Sprint 3 &amp; 4</a:t>
            </a:r>
          </a:p>
          <a:p>
            <a:pPr>
              <a:defRPr/>
            </a:pPr>
            <a:endParaRPr lang="en-GB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Sheet1!$H$22:$H$43</c:f>
              <c:numCache>
                <c:formatCode>m/d/yyyy</c:formatCode>
                <c:ptCount val="22"/>
                <c:pt idx="0">
                  <c:v>41579</c:v>
                </c:pt>
                <c:pt idx="1">
                  <c:v>41580</c:v>
                </c:pt>
                <c:pt idx="2">
                  <c:v>41581</c:v>
                </c:pt>
                <c:pt idx="3">
                  <c:v>41582</c:v>
                </c:pt>
                <c:pt idx="4">
                  <c:v>41583</c:v>
                </c:pt>
                <c:pt idx="5">
                  <c:v>41584</c:v>
                </c:pt>
                <c:pt idx="6">
                  <c:v>41585</c:v>
                </c:pt>
                <c:pt idx="7">
                  <c:v>41586</c:v>
                </c:pt>
                <c:pt idx="8">
                  <c:v>41587</c:v>
                </c:pt>
                <c:pt idx="9">
                  <c:v>41588</c:v>
                </c:pt>
                <c:pt idx="10">
                  <c:v>41589</c:v>
                </c:pt>
                <c:pt idx="11">
                  <c:v>41590</c:v>
                </c:pt>
                <c:pt idx="12">
                  <c:v>41591</c:v>
                </c:pt>
                <c:pt idx="13">
                  <c:v>41592</c:v>
                </c:pt>
                <c:pt idx="14">
                  <c:v>41593</c:v>
                </c:pt>
                <c:pt idx="15">
                  <c:v>41594</c:v>
                </c:pt>
                <c:pt idx="16">
                  <c:v>41595</c:v>
                </c:pt>
                <c:pt idx="17">
                  <c:v>41596</c:v>
                </c:pt>
                <c:pt idx="18">
                  <c:v>41597</c:v>
                </c:pt>
                <c:pt idx="19">
                  <c:v>41598</c:v>
                </c:pt>
                <c:pt idx="20">
                  <c:v>41599</c:v>
                </c:pt>
                <c:pt idx="21">
                  <c:v>41600</c:v>
                </c:pt>
              </c:numCache>
            </c:numRef>
          </c:cat>
          <c:val>
            <c:numRef>
              <c:f>Sheet1!$I$22:$I$43</c:f>
              <c:numCache>
                <c:formatCode>General</c:formatCode>
                <c:ptCount val="22"/>
                <c:pt idx="0">
                  <c:v>39</c:v>
                </c:pt>
                <c:pt idx="1">
                  <c:v>29</c:v>
                </c:pt>
                <c:pt idx="2">
                  <c:v>19</c:v>
                </c:pt>
                <c:pt idx="3">
                  <c:v>13</c:v>
                </c:pt>
                <c:pt idx="4">
                  <c:v>12</c:v>
                </c:pt>
                <c:pt idx="5">
                  <c:v>14</c:v>
                </c:pt>
                <c:pt idx="6">
                  <c:v>9</c:v>
                </c:pt>
                <c:pt idx="7">
                  <c:v>8</c:v>
                </c:pt>
                <c:pt idx="8">
                  <c:v>5</c:v>
                </c:pt>
                <c:pt idx="9">
                  <c:v>12</c:v>
                </c:pt>
                <c:pt idx="10">
                  <c:v>5</c:v>
                </c:pt>
                <c:pt idx="11">
                  <c:v>3</c:v>
                </c:pt>
                <c:pt idx="12">
                  <c:v>3</c:v>
                </c:pt>
                <c:pt idx="13">
                  <c:v>2</c:v>
                </c:pt>
                <c:pt idx="14">
                  <c:v>5</c:v>
                </c:pt>
                <c:pt idx="15">
                  <c:v>2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99861872"/>
        <c:axId val="299868144"/>
      </c:lineChart>
      <c:dateAx>
        <c:axId val="299861872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9868144"/>
        <c:crosses val="autoZero"/>
        <c:auto val="1"/>
        <c:lblOffset val="100"/>
        <c:baseTimeUnit val="days"/>
      </c:dateAx>
      <c:valAx>
        <c:axId val="299868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9861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Sprint 1 &amp; 2</a:t>
            </a:r>
          </a:p>
          <a:p>
            <a:pPr>
              <a:defRPr/>
            </a:pPr>
            <a:endParaRPr lang="en-GB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Sheet1!$E$18:$E$39</c:f>
              <c:numCache>
                <c:formatCode>m/d/yyyy</c:formatCode>
                <c:ptCount val="22"/>
                <c:pt idx="0">
                  <c:v>41548</c:v>
                </c:pt>
                <c:pt idx="1">
                  <c:v>41549</c:v>
                </c:pt>
                <c:pt idx="2">
                  <c:v>41550</c:v>
                </c:pt>
                <c:pt idx="3">
                  <c:v>41551</c:v>
                </c:pt>
                <c:pt idx="4">
                  <c:v>41552</c:v>
                </c:pt>
                <c:pt idx="5">
                  <c:v>41553</c:v>
                </c:pt>
                <c:pt idx="6">
                  <c:v>41554</c:v>
                </c:pt>
                <c:pt idx="7">
                  <c:v>41555</c:v>
                </c:pt>
                <c:pt idx="8">
                  <c:v>41556</c:v>
                </c:pt>
                <c:pt idx="9">
                  <c:v>41557</c:v>
                </c:pt>
                <c:pt idx="10">
                  <c:v>41558</c:v>
                </c:pt>
                <c:pt idx="11">
                  <c:v>41559</c:v>
                </c:pt>
                <c:pt idx="12">
                  <c:v>41560</c:v>
                </c:pt>
                <c:pt idx="13">
                  <c:v>41561</c:v>
                </c:pt>
                <c:pt idx="14">
                  <c:v>41562</c:v>
                </c:pt>
                <c:pt idx="15">
                  <c:v>41563</c:v>
                </c:pt>
                <c:pt idx="16">
                  <c:v>41564</c:v>
                </c:pt>
                <c:pt idx="17">
                  <c:v>41565</c:v>
                </c:pt>
                <c:pt idx="18">
                  <c:v>41566</c:v>
                </c:pt>
                <c:pt idx="19">
                  <c:v>41567</c:v>
                </c:pt>
                <c:pt idx="20">
                  <c:v>41568</c:v>
                </c:pt>
                <c:pt idx="21">
                  <c:v>41569</c:v>
                </c:pt>
              </c:numCache>
            </c:numRef>
          </c:cat>
          <c:val>
            <c:numRef>
              <c:f>Sheet1!$F$18:$F$39</c:f>
              <c:numCache>
                <c:formatCode>General</c:formatCode>
                <c:ptCount val="22"/>
                <c:pt idx="0">
                  <c:v>5</c:v>
                </c:pt>
                <c:pt idx="1">
                  <c:v>29</c:v>
                </c:pt>
                <c:pt idx="2">
                  <c:v>40</c:v>
                </c:pt>
                <c:pt idx="3">
                  <c:v>35</c:v>
                </c:pt>
                <c:pt idx="4">
                  <c:v>28</c:v>
                </c:pt>
                <c:pt idx="5">
                  <c:v>28</c:v>
                </c:pt>
                <c:pt idx="6">
                  <c:v>25</c:v>
                </c:pt>
                <c:pt idx="7">
                  <c:v>29</c:v>
                </c:pt>
                <c:pt idx="8">
                  <c:v>23</c:v>
                </c:pt>
                <c:pt idx="9">
                  <c:v>21</c:v>
                </c:pt>
                <c:pt idx="10">
                  <c:v>29</c:v>
                </c:pt>
                <c:pt idx="11">
                  <c:v>20</c:v>
                </c:pt>
                <c:pt idx="12">
                  <c:v>19</c:v>
                </c:pt>
                <c:pt idx="13">
                  <c:v>17</c:v>
                </c:pt>
                <c:pt idx="14">
                  <c:v>28</c:v>
                </c:pt>
                <c:pt idx="15">
                  <c:v>19</c:v>
                </c:pt>
                <c:pt idx="16">
                  <c:v>14</c:v>
                </c:pt>
                <c:pt idx="17">
                  <c:v>15</c:v>
                </c:pt>
                <c:pt idx="18">
                  <c:v>25</c:v>
                </c:pt>
                <c:pt idx="19">
                  <c:v>12</c:v>
                </c:pt>
                <c:pt idx="20">
                  <c:v>11</c:v>
                </c:pt>
                <c:pt idx="21">
                  <c:v>10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9861480"/>
        <c:axId val="299868536"/>
      </c:lineChart>
      <c:dateAx>
        <c:axId val="299861480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9868536"/>
        <c:crosses val="autoZero"/>
        <c:auto val="1"/>
        <c:lblOffset val="100"/>
        <c:baseTimeUnit val="days"/>
      </c:dateAx>
      <c:valAx>
        <c:axId val="299868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9861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21D877-F7B8-4E46-B5FD-5C0004D657FE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C9F45-6BF4-425C-B6BC-17048751AD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558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3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697" algn="l" defTabSz="9133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394" algn="l" defTabSz="9133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94" algn="l" defTabSz="9133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6787" algn="l" defTabSz="9133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3480" algn="l" defTabSz="9133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0182" algn="l" defTabSz="9133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6876" algn="l" defTabSz="9133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3571" algn="l" defTabSz="9133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C9F45-6BF4-425C-B6BC-17048751ADD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1210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C9F45-6BF4-425C-B6BC-17048751ADD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330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C9F45-6BF4-425C-B6BC-17048751ADD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0290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C9F45-6BF4-425C-B6BC-17048751ADD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193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C9F45-6BF4-425C-B6BC-17048751ADD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7127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C9F45-6BF4-425C-B6BC-17048751ADD4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6276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C9F45-6BF4-425C-B6BC-17048751ADD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7058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C9F45-6BF4-425C-B6BC-17048751ADD4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7845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C9F45-6BF4-425C-B6BC-17048751ADD4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282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C9F45-6BF4-425C-B6BC-17048751ADD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446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C9F45-6BF4-425C-B6BC-17048751ADD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7499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3D84-555A-5149-85D9-CF984A8AC09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76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43D84-555A-5149-85D9-CF984A8AC09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8364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C9F45-6BF4-425C-B6BC-17048751ADD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9006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C9F45-6BF4-425C-B6BC-17048751ADD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2098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C9F45-6BF4-425C-B6BC-17048751ADD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3386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C9F45-6BF4-425C-B6BC-17048751ADD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8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Accent Color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1402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8584A-564D-46C5-9EB8-A2723BE60AA3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0C65-3BC4-4677-9148-25B757B78B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948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8584A-564D-46C5-9EB8-A2723BE60AA3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0C65-3BC4-4677-9148-25B757B78B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6354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8584A-564D-46C5-9EB8-A2723BE60AA3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0C65-3BC4-4677-9148-25B757B78B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710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8584A-564D-46C5-9EB8-A2723BE60AA3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0C65-3BC4-4677-9148-25B757B78B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6210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4357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762625" cy="4357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8584A-564D-46C5-9EB8-A2723BE60AA3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0C65-3BC4-4677-9148-25B757B78B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5975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8584A-564D-46C5-9EB8-A2723BE60AA3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0C65-3BC4-4677-9148-25B757B78B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602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3355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Accent Color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97390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Accent Color 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12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8584A-564D-46C5-9EB8-A2723BE60AA3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0C65-3BC4-4677-9148-25B757B78B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427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8584A-564D-46C5-9EB8-A2723BE60AA3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0C65-3BC4-4677-9148-25B757B78B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444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8584A-564D-46C5-9EB8-A2723BE60AA3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0C65-3BC4-4677-9148-25B757B78B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157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8584A-564D-46C5-9EB8-A2723BE60AA3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0C65-3BC4-4677-9148-25B757B78B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232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8584A-564D-46C5-9EB8-A2723BE60AA3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0C65-3BC4-4677-9148-25B757B78B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45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8584A-564D-46C5-9EB8-A2723BE60AA3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0C65-3BC4-4677-9148-25B757B78B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697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NUL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1930" y="217139"/>
            <a:ext cx="8741880" cy="674749"/>
          </a:xfrm>
          <a:prstGeom prst="rect">
            <a:avLst/>
          </a:prstGeom>
        </p:spPr>
        <p:txBody>
          <a:bodyPr vert="horz" wrap="square" lIns="107480" tIns="67177" rIns="107480" bIns="67177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01931" y="891890"/>
            <a:ext cx="8740140" cy="1539023"/>
          </a:xfrm>
          <a:prstGeom prst="rect">
            <a:avLst/>
          </a:prstGeom>
        </p:spPr>
        <p:txBody>
          <a:bodyPr vert="horz" wrap="square" lIns="107480" tIns="67177" rIns="107480" bIns="67177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9" name="Picture 18" descr="D:\Office Laptop Hard Drive\Old Hard Disk c\Desktop\New folder\DESK JUNKYARD\Desk\Brand\Corporate\Corporate\Web\Aditi_Corp_Icons_Reversed.pn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144"/>
          <a:stretch/>
        </p:blipFill>
        <p:spPr bwMode="auto">
          <a:xfrm>
            <a:off x="9002256" y="13517"/>
            <a:ext cx="121211" cy="137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550" y="-3628"/>
            <a:ext cx="17145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Rectangle 28"/>
          <p:cNvSpPr/>
          <p:nvPr/>
        </p:nvSpPr>
        <p:spPr>
          <a:xfrm>
            <a:off x="0" y="4892507"/>
            <a:ext cx="9144000" cy="250995"/>
          </a:xfrm>
          <a:prstGeom prst="rect">
            <a:avLst/>
          </a:prstGeom>
          <a:solidFill>
            <a:sysClr val="windowText" lastClr="000000">
              <a:lumMod val="75000"/>
              <a:lumOff val="2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1368" tIns="45684" rIns="91368" bIns="45684" rtlCol="0" anchor="ctr"/>
          <a:lstStyle/>
          <a:p>
            <a:pPr marL="0" marR="0" lvl="1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Segoe UI" pitchFamily="34" charset="0"/>
                <a:ea typeface="Segoe UI" pitchFamily="34" charset="0"/>
                <a:cs typeface="Segoe UI" pitchFamily="34" charset="0"/>
              </a:rPr>
              <a:t>      ww.aditi.com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30" name="Picture 29" descr="D:\Office Laptop Hard Drive\Old Hard Disk c\Desktop\New folder\DESK JUNKYARD\Desk\Brand\Corporate\Corporate\Web\Aditi_Corp_Icons_Reversed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234" y="4943890"/>
            <a:ext cx="1229804" cy="137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4892505"/>
            <a:ext cx="533400" cy="273844"/>
          </a:xfrm>
          <a:prstGeom prst="rect">
            <a:avLst/>
          </a:prstGeom>
        </p:spPr>
        <p:txBody>
          <a:bodyPr lIns="91368" tIns="45684" rIns="91368" bIns="45684"/>
          <a:lstStyle>
            <a:lvl1pPr>
              <a:defRPr sz="1100"/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C739E9-B401-45D2-B2D3-CE79AE1ADEC1}" type="slidenum">
              <a:rPr kumimoji="0" lang="en-US" sz="1100" b="0" i="0" u="none" strike="noStrike" kern="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023005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defTabSz="685224" rtl="0" eaLnBrk="1" latinLnBrk="0" hangingPunct="1">
        <a:lnSpc>
          <a:spcPct val="90000"/>
        </a:lnSpc>
        <a:spcBef>
          <a:spcPct val="0"/>
        </a:spcBef>
        <a:buNone/>
        <a:defRPr lang="en-US" sz="4000" b="0" kern="1200" cap="none" spc="-75" baseline="0" dirty="0" smtClean="0">
          <a:ln w="3175">
            <a:noFill/>
          </a:ln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effectLst/>
          <a:latin typeface="+mj-lt"/>
          <a:ea typeface="+mn-ea"/>
          <a:cs typeface="Segoe UI" pitchFamily="34" charset="0"/>
        </a:defRPr>
      </a:lvl1pPr>
    </p:titleStyle>
    <p:bodyStyle>
      <a:lvl1pPr marL="251907" marR="0" indent="-251907" algn="l" defTabSz="685224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29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j-lt"/>
          <a:ea typeface="+mn-ea"/>
          <a:cs typeface="+mn-cs"/>
        </a:defRPr>
      </a:lvl1pPr>
      <a:lvl2pPr marL="429174" marR="0" indent="-177268" algn="l" defTabSz="685224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18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2pPr>
      <a:lvl3pPr marL="587784" marR="0" indent="-167936" algn="l" defTabSz="685224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15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3pPr>
      <a:lvl4pPr marL="755718" marR="0" indent="-167936" algn="l" defTabSz="685224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13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4pPr>
      <a:lvl5pPr marL="923659" marR="0" indent="-167936" algn="l" defTabSz="685224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13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5pPr>
      <a:lvl6pPr marL="1884368" indent="-171306" algn="l" defTabSz="685224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6984" indent="-171306" algn="l" defTabSz="685224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69596" indent="-171306" algn="l" defTabSz="685224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2210" indent="-171306" algn="l" defTabSz="685224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22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612" algn="l" defTabSz="68522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5224" algn="l" defTabSz="68522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7838" algn="l" defTabSz="68522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70452" algn="l" defTabSz="68522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3065" algn="l" defTabSz="68522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5675" algn="l" defTabSz="68522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98290" algn="l" defTabSz="68522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40902" algn="l" defTabSz="68522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8584A-564D-46C5-9EB8-A2723BE60AA3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60C65-3BC4-4677-9148-25B757B78B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775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635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9444" y="171454"/>
            <a:ext cx="8363937" cy="46551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9444" y="1085852"/>
            <a:ext cx="8363937" cy="15042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1575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4" r:id="rId1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685750" rtl="0" eaLnBrk="1" latinLnBrk="0" hangingPunct="1">
        <a:lnSpc>
          <a:spcPct val="90000"/>
        </a:lnSpc>
        <a:spcBef>
          <a:spcPct val="0"/>
        </a:spcBef>
        <a:buNone/>
        <a:defRPr lang="en-US" sz="3300" b="0" kern="1200" cap="none" spc="-75" baseline="0" dirty="0" smtClean="0">
          <a:ln w="3175">
            <a:noFill/>
          </a:ln>
          <a:gradFill flip="none" rotWithShape="1">
            <a:gsLst>
              <a:gs pos="0">
                <a:schemeClr val="tx1"/>
              </a:gs>
              <a:gs pos="86000">
                <a:schemeClr val="tx1"/>
              </a:gs>
            </a:gsLst>
            <a:lin ang="5400000" scaled="0"/>
            <a:tileRect/>
          </a:gradFill>
          <a:effectLst/>
          <a:latin typeface="+mj-lt"/>
          <a:ea typeface="+mn-ea"/>
          <a:cs typeface="Arial" charset="0"/>
        </a:defRPr>
      </a:lvl1pPr>
    </p:titleStyle>
    <p:bodyStyle>
      <a:lvl1pPr marL="345267" indent="-345267" algn="l" defTabSz="685750" rtl="0" eaLnBrk="1" latinLnBrk="0" hangingPunct="1">
        <a:lnSpc>
          <a:spcPct val="90000"/>
        </a:lnSpc>
        <a:spcBef>
          <a:spcPct val="20000"/>
        </a:spcBef>
        <a:buSzPct val="90000"/>
        <a:buFontTx/>
        <a:buBlip>
          <a:blip r:embed="rId3"/>
        </a:buBlip>
        <a:defRPr sz="2400" kern="1200">
          <a:gradFill>
            <a:gsLst>
              <a:gs pos="0">
                <a:schemeClr val="tx1"/>
              </a:gs>
              <a:gs pos="86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1pPr>
      <a:lvl2pPr marL="641726" indent="-296458" algn="l" defTabSz="685750" rtl="0" eaLnBrk="1" latinLnBrk="0" hangingPunct="1">
        <a:lnSpc>
          <a:spcPct val="90000"/>
        </a:lnSpc>
        <a:spcBef>
          <a:spcPct val="20000"/>
        </a:spcBef>
        <a:buSzPct val="90000"/>
        <a:buFontTx/>
        <a:buBlip>
          <a:blip r:embed="rId3"/>
        </a:buBlip>
        <a:defRPr sz="2100" kern="1200">
          <a:gradFill>
            <a:gsLst>
              <a:gs pos="0">
                <a:schemeClr val="tx1"/>
              </a:gs>
              <a:gs pos="86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2pPr>
      <a:lvl3pPr marL="944136" indent="-302410" algn="l" defTabSz="685750" rtl="0" eaLnBrk="1" latinLnBrk="0" hangingPunct="1">
        <a:lnSpc>
          <a:spcPct val="90000"/>
        </a:lnSpc>
        <a:spcBef>
          <a:spcPct val="20000"/>
        </a:spcBef>
        <a:buSzPct val="90000"/>
        <a:buFontTx/>
        <a:buBlip>
          <a:blip r:embed="rId3"/>
        </a:buBlip>
        <a:defRPr sz="1800" kern="1200">
          <a:gradFill>
            <a:gsLst>
              <a:gs pos="0">
                <a:schemeClr val="tx1"/>
              </a:gs>
              <a:gs pos="86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3pPr>
      <a:lvl4pPr marL="1203679" indent="-259547" algn="l" defTabSz="685750" rtl="0" eaLnBrk="1" latinLnBrk="0" hangingPunct="1">
        <a:lnSpc>
          <a:spcPct val="90000"/>
        </a:lnSpc>
        <a:spcBef>
          <a:spcPct val="20000"/>
        </a:spcBef>
        <a:buSzPct val="90000"/>
        <a:buFontTx/>
        <a:buBlip>
          <a:blip r:embed="rId3"/>
        </a:buBlip>
        <a:defRPr sz="1500" kern="1200">
          <a:gradFill>
            <a:gsLst>
              <a:gs pos="0">
                <a:schemeClr val="tx1"/>
              </a:gs>
              <a:gs pos="86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4pPr>
      <a:lvl5pPr marL="1456087" indent="-252404" algn="l" defTabSz="685750" rtl="0" eaLnBrk="1" latinLnBrk="0" hangingPunct="1">
        <a:lnSpc>
          <a:spcPct val="90000"/>
        </a:lnSpc>
        <a:spcBef>
          <a:spcPct val="20000"/>
        </a:spcBef>
        <a:buSzPct val="90000"/>
        <a:buFontTx/>
        <a:buBlip>
          <a:blip r:embed="rId3"/>
        </a:buBlip>
        <a:defRPr sz="1500" kern="1200">
          <a:gradFill>
            <a:gsLst>
              <a:gs pos="0">
                <a:schemeClr val="tx1"/>
              </a:gs>
              <a:gs pos="86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5pPr>
      <a:lvl6pPr marL="1885814" indent="-171438" algn="l" defTabSz="68575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6" indent="-171438" algn="l" defTabSz="68575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62" indent="-171438" algn="l" defTabSz="68575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6" indent="-171438" algn="l" defTabSz="68575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5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4" algn="l" defTabSz="68575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50" algn="l" defTabSz="68575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5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00" algn="l" defTabSz="68575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2" algn="l" defTabSz="68575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9" algn="l" defTabSz="68575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4" algn="l" defTabSz="68575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9" algn="l" defTabSz="68575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QA Transformation</a:t>
            </a:r>
            <a:br>
              <a:rPr lang="en-GB" dirty="0" smtClean="0"/>
            </a:br>
            <a:r>
              <a:rPr lang="en-GB" sz="3600" dirty="0"/>
              <a:t>“Get on board or risk NOW!”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Ray Scott</a:t>
            </a:r>
          </a:p>
          <a:p>
            <a:r>
              <a:rPr lang="en-GB" dirty="0" smtClean="0"/>
              <a:t>QA Transformation Consultant</a:t>
            </a:r>
          </a:p>
          <a:p>
            <a:r>
              <a:rPr lang="en-GB" dirty="0" smtClean="0"/>
              <a:t>rayscott65@sky.com</a:t>
            </a:r>
          </a:p>
          <a:p>
            <a:r>
              <a:rPr lang="en-GB" dirty="0" smtClean="0"/>
              <a:t>Ray.scott@qualityagile.co.uk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915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Pushing “LEFT”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8BFC3369-C4C1-8B44-B20C-F5518D0BA8DF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4" name="Notched Right Arrow 33"/>
          <p:cNvSpPr/>
          <p:nvPr/>
        </p:nvSpPr>
        <p:spPr>
          <a:xfrm>
            <a:off x="1" y="793277"/>
            <a:ext cx="1334069" cy="757451"/>
          </a:xfrm>
          <a:prstGeom prst="notch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Req.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35" name="Notched Right Arrow 34"/>
          <p:cNvSpPr/>
          <p:nvPr/>
        </p:nvSpPr>
        <p:spPr>
          <a:xfrm>
            <a:off x="2176862" y="788158"/>
            <a:ext cx="1334069" cy="757451"/>
          </a:xfrm>
          <a:prstGeom prst="notch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Arch.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36" name="Notched Right Arrow 35"/>
          <p:cNvSpPr/>
          <p:nvPr/>
        </p:nvSpPr>
        <p:spPr>
          <a:xfrm>
            <a:off x="3265271" y="788158"/>
            <a:ext cx="1334069" cy="757451"/>
          </a:xfrm>
          <a:prstGeom prst="notch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Dev.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40" name="Notched Right Arrow 39"/>
          <p:cNvSpPr/>
          <p:nvPr/>
        </p:nvSpPr>
        <p:spPr>
          <a:xfrm>
            <a:off x="7768987" y="783041"/>
            <a:ext cx="1334069" cy="757451"/>
          </a:xfrm>
          <a:prstGeom prst="notch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Prod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15" name="Notched Right Arrow 14"/>
          <p:cNvSpPr/>
          <p:nvPr/>
        </p:nvSpPr>
        <p:spPr>
          <a:xfrm>
            <a:off x="1104377" y="783041"/>
            <a:ext cx="1338573" cy="757451"/>
          </a:xfrm>
          <a:prstGeom prst="notch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Detail Design.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20" name="Notched Right Arrow 19"/>
          <p:cNvSpPr/>
          <p:nvPr/>
        </p:nvSpPr>
        <p:spPr>
          <a:xfrm>
            <a:off x="4346248" y="789865"/>
            <a:ext cx="1334069" cy="757451"/>
          </a:xfrm>
          <a:prstGeom prst="notchedRightArrow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SIT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21" name="Notched Right Arrow 20"/>
          <p:cNvSpPr/>
          <p:nvPr/>
        </p:nvSpPr>
        <p:spPr>
          <a:xfrm>
            <a:off x="5426699" y="788158"/>
            <a:ext cx="1334069" cy="757451"/>
          </a:xfrm>
          <a:prstGeom prst="notchedRightArrow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UAT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23" name="Notched Right Arrow 22"/>
          <p:cNvSpPr/>
          <p:nvPr/>
        </p:nvSpPr>
        <p:spPr>
          <a:xfrm>
            <a:off x="6515104" y="789865"/>
            <a:ext cx="1496130" cy="757451"/>
          </a:xfrm>
          <a:prstGeom prst="notchedRightArrow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PreProd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19711" y="1550728"/>
            <a:ext cx="811452" cy="58344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1X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176861" y="1550728"/>
            <a:ext cx="811452" cy="58344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6X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265270" y="1552432"/>
            <a:ext cx="811452" cy="58344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13X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346247" y="1557548"/>
            <a:ext cx="811452" cy="58344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20X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400816" y="1557548"/>
            <a:ext cx="811452" cy="58344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35X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553200" y="1567783"/>
            <a:ext cx="811452" cy="58344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65X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766164" y="1569488"/>
            <a:ext cx="811452" cy="58344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140+X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172950" y="1550728"/>
            <a:ext cx="811452" cy="58344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3X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46247" y="2161457"/>
            <a:ext cx="333033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accent3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Traditional </a:t>
            </a:r>
          </a:p>
          <a:p>
            <a:pPr algn="ctr"/>
            <a:r>
              <a:rPr lang="en-US" sz="5400" b="0" cap="none" spc="0" dirty="0" smtClean="0">
                <a:ln w="0"/>
                <a:solidFill>
                  <a:schemeClr val="accent3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testing</a:t>
            </a:r>
            <a:endParaRPr lang="en-US" sz="5400" b="0" cap="none" spc="0" dirty="0">
              <a:ln w="0"/>
              <a:solidFill>
                <a:schemeClr val="accent3">
                  <a:lumMod val="75000"/>
                </a:schemeClr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556884" y="2362897"/>
            <a:ext cx="65503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€€</a:t>
            </a:r>
            <a:r>
              <a:rPr lang="en-US" sz="8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 </a:t>
            </a:r>
            <a:r>
              <a:rPr lang="en-US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£££</a:t>
            </a:r>
            <a:r>
              <a:rPr lang="en-US" sz="8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 $$$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0074" y="2226931"/>
            <a:ext cx="1371600" cy="1943100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714979" y="2171799"/>
            <a:ext cx="305269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accent3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Quality </a:t>
            </a:r>
          </a:p>
          <a:p>
            <a:pPr algn="ctr"/>
            <a:r>
              <a:rPr lang="en-US" sz="5400" b="0" cap="none" spc="0" dirty="0" smtClean="0">
                <a:ln w="0"/>
                <a:solidFill>
                  <a:schemeClr val="accent3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Assurance</a:t>
            </a:r>
            <a:endParaRPr lang="en-US" sz="5400" b="0" cap="none" spc="0" dirty="0">
              <a:ln w="0"/>
              <a:solidFill>
                <a:schemeClr val="accent3">
                  <a:lumMod val="75000"/>
                </a:schemeClr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54699" y="3915063"/>
            <a:ext cx="4572000" cy="95833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13123" lvl="1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Testing finds defects, </a:t>
            </a:r>
            <a:endParaRPr lang="en-US" sz="2000" b="1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213123" lvl="1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QA </a:t>
            </a:r>
            <a:r>
              <a:rPr lang="en-US" sz="20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prevents defects</a:t>
            </a:r>
          </a:p>
        </p:txBody>
      </p:sp>
    </p:spTree>
    <p:extLst>
      <p:ext uri="{BB962C8B-B14F-4D97-AF65-F5344CB8AC3E}">
        <p14:creationId xmlns:p14="http://schemas.microsoft.com/office/powerpoint/2010/main" val="1917035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65 -3.58025E-6 L -0.98143 -0.00339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139" y="-185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25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4000" b="1" spc="-100" dirty="0" smtClean="0">
                <a:ln w="3175">
                  <a:noFill/>
                </a:ln>
              </a:rPr>
              <a:t>How does it all change for a tester in an Agile environment?</a:t>
            </a:r>
            <a:endParaRPr lang="en-GB" sz="4000" b="1" spc="-100" dirty="0">
              <a:ln w="3175">
                <a:noFill/>
              </a:ln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42900" y="4961701"/>
            <a:ext cx="1600200" cy="1142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6075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32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1pPr>
            <a:lvl2pPr marL="630238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630238" algn="l"/>
              </a:tabLst>
              <a:defRPr sz="28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2pPr>
            <a:lvl3pPr marL="914400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4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3pPr>
            <a:lvl4pPr marL="1482725" indent="-22383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914400" algn="l"/>
              </a:tabLst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4pPr>
            <a:lvl5pPr marL="1712913" indent="-2301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fld id="{E1AB34A1-66B3-4A2E-8303-D8630C1DBCF3}" type="slidenum">
              <a:rPr lang="en-GB" sz="825">
                <a:solidFill>
                  <a:srgbClr val="FF9E29"/>
                </a:solidFill>
                <a:cs typeface="Segoe UI" pitchFamily="34" charset="0"/>
              </a:rPr>
              <a:pPr marL="0" indent="0">
                <a:buNone/>
              </a:pPr>
              <a:t>11</a:t>
            </a:fld>
            <a:endParaRPr lang="en-GB" sz="825" dirty="0">
              <a:solidFill>
                <a:srgbClr val="FF9E29"/>
              </a:solidFill>
              <a:cs typeface="Segoe UI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2191132"/>
            <a:ext cx="6477000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085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4000" b="1" spc="-100" dirty="0" smtClean="0">
                <a:ln w="3175">
                  <a:noFill/>
                </a:ln>
              </a:rPr>
              <a:t>Some core concepts</a:t>
            </a:r>
            <a:endParaRPr lang="en-GB" sz="4000" b="1" spc="-100" dirty="0">
              <a:ln w="3175">
                <a:noFill/>
              </a:ln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42900" y="4961701"/>
            <a:ext cx="1600200" cy="1142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6075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32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1pPr>
            <a:lvl2pPr marL="630238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630238" algn="l"/>
              </a:tabLst>
              <a:defRPr sz="28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2pPr>
            <a:lvl3pPr marL="914400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4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3pPr>
            <a:lvl4pPr marL="1482725" indent="-22383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914400" algn="l"/>
              </a:tabLst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4pPr>
            <a:lvl5pPr marL="1712913" indent="-2301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fld id="{E1AB34A1-66B3-4A2E-8303-D8630C1DBCF3}" type="slidenum">
              <a:rPr lang="en-GB" sz="825">
                <a:solidFill>
                  <a:srgbClr val="FF9E29"/>
                </a:solidFill>
                <a:cs typeface="Segoe UI" pitchFamily="34" charset="0"/>
              </a:rPr>
              <a:pPr marL="0" indent="0">
                <a:buNone/>
              </a:pPr>
              <a:t>12</a:t>
            </a:fld>
            <a:endParaRPr lang="en-GB" sz="825" dirty="0">
              <a:solidFill>
                <a:srgbClr val="FF9E29"/>
              </a:solidFill>
              <a:cs typeface="Segoe UI" pitchFamily="34" charset="0"/>
            </a:endParaRP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628650" y="1370013"/>
            <a:ext cx="7981950" cy="3262312"/>
          </a:xfrm>
        </p:spPr>
        <p:txBody>
          <a:bodyPr>
            <a:normAutofit/>
          </a:bodyPr>
          <a:lstStyle/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Collaboration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Communication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Transparency 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Innovation</a:t>
            </a: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Oval Callout 2"/>
          <p:cNvSpPr/>
          <p:nvPr/>
        </p:nvSpPr>
        <p:spPr>
          <a:xfrm>
            <a:off x="3962400" y="1268413"/>
            <a:ext cx="3657600" cy="541337"/>
          </a:xfrm>
          <a:prstGeom prst="wedgeEllipseCallout">
            <a:avLst>
              <a:gd name="adj1" fmla="val -80989"/>
              <a:gd name="adj2" fmla="val 265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How we work together</a:t>
            </a:r>
            <a:endParaRPr lang="en-GB" dirty="0"/>
          </a:p>
        </p:txBody>
      </p:sp>
      <p:sp>
        <p:nvSpPr>
          <p:cNvPr id="6" name="Oval Callout 5"/>
          <p:cNvSpPr/>
          <p:nvPr/>
        </p:nvSpPr>
        <p:spPr>
          <a:xfrm>
            <a:off x="4343400" y="1749426"/>
            <a:ext cx="3886200" cy="541337"/>
          </a:xfrm>
          <a:prstGeom prst="wedgeEllipseCallout">
            <a:avLst>
              <a:gd name="adj1" fmla="val -80989"/>
              <a:gd name="adj2" fmla="val 265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How we move information</a:t>
            </a:r>
            <a:endParaRPr lang="en-GB" dirty="0"/>
          </a:p>
        </p:txBody>
      </p:sp>
      <p:sp>
        <p:nvSpPr>
          <p:cNvPr id="7" name="Oval Callout 6"/>
          <p:cNvSpPr/>
          <p:nvPr/>
        </p:nvSpPr>
        <p:spPr>
          <a:xfrm>
            <a:off x="4038600" y="2213358"/>
            <a:ext cx="3657600" cy="541337"/>
          </a:xfrm>
          <a:prstGeom prst="wedgeEllipseCallout">
            <a:avLst>
              <a:gd name="adj1" fmla="val -80989"/>
              <a:gd name="adj2" fmla="val 265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Know what is going on</a:t>
            </a:r>
            <a:endParaRPr lang="en-GB" dirty="0"/>
          </a:p>
        </p:txBody>
      </p:sp>
      <p:sp>
        <p:nvSpPr>
          <p:cNvPr id="8" name="Oval Callout 7"/>
          <p:cNvSpPr/>
          <p:nvPr/>
        </p:nvSpPr>
        <p:spPr>
          <a:xfrm>
            <a:off x="3981450" y="2709862"/>
            <a:ext cx="3657600" cy="541337"/>
          </a:xfrm>
          <a:prstGeom prst="wedgeEllipseCallout">
            <a:avLst>
              <a:gd name="adj1" fmla="val -80989"/>
              <a:gd name="adj2" fmla="val 265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Trying something different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943100" y="3867150"/>
            <a:ext cx="6515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rgbClr val="FF0000"/>
                </a:solidFill>
              </a:rPr>
              <a:t>Does this sound like Testing?</a:t>
            </a:r>
            <a:endParaRPr lang="en-GB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558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8" grpId="0" animBg="1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4000" b="1" spc="-100" dirty="0" smtClean="0">
                <a:ln w="3175">
                  <a:noFill/>
                </a:ln>
              </a:rPr>
              <a:t>Traditional Tester </a:t>
            </a:r>
            <a:endParaRPr lang="en-GB" sz="4000" b="1" spc="-100" dirty="0">
              <a:ln w="3175">
                <a:noFill/>
              </a:ln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42900" y="4961701"/>
            <a:ext cx="1600200" cy="1142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6075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32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1pPr>
            <a:lvl2pPr marL="630238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630238" algn="l"/>
              </a:tabLst>
              <a:defRPr sz="28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2pPr>
            <a:lvl3pPr marL="914400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4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3pPr>
            <a:lvl4pPr marL="1482725" indent="-22383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914400" algn="l"/>
              </a:tabLst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4pPr>
            <a:lvl5pPr marL="1712913" indent="-2301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fld id="{E1AB34A1-66B3-4A2E-8303-D8630C1DBCF3}" type="slidenum">
              <a:rPr lang="en-GB" sz="825">
                <a:solidFill>
                  <a:srgbClr val="FF9E29"/>
                </a:solidFill>
                <a:cs typeface="Segoe UI" pitchFamily="34" charset="0"/>
              </a:rPr>
              <a:pPr marL="0" indent="0">
                <a:buNone/>
              </a:pPr>
              <a:t>13</a:t>
            </a:fld>
            <a:endParaRPr lang="en-GB" sz="825" dirty="0">
              <a:solidFill>
                <a:srgbClr val="FF9E29"/>
              </a:solidFill>
              <a:cs typeface="Segoe UI" pitchFamily="34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429000" y="1123950"/>
            <a:ext cx="2143125" cy="21431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0687" y="1031175"/>
            <a:ext cx="2143125" cy="21431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2800" y="3267075"/>
            <a:ext cx="2647950" cy="17240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1031174"/>
            <a:ext cx="8724900" cy="395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540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4000" b="1" spc="-100" dirty="0" smtClean="0">
                <a:ln w="3175">
                  <a:noFill/>
                </a:ln>
              </a:rPr>
              <a:t>Transforming</a:t>
            </a:r>
            <a:endParaRPr lang="en-GB" sz="4000" b="1" spc="-100" dirty="0">
              <a:ln w="3175">
                <a:noFill/>
              </a:ln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42900" y="4961701"/>
            <a:ext cx="1600200" cy="1142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6075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32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1pPr>
            <a:lvl2pPr marL="630238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630238" algn="l"/>
              </a:tabLst>
              <a:defRPr sz="28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2pPr>
            <a:lvl3pPr marL="914400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4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3pPr>
            <a:lvl4pPr marL="1482725" indent="-22383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914400" algn="l"/>
              </a:tabLst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4pPr>
            <a:lvl5pPr marL="1712913" indent="-2301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fld id="{E1AB34A1-66B3-4A2E-8303-D8630C1DBCF3}" type="slidenum">
              <a:rPr lang="en-GB" sz="825">
                <a:solidFill>
                  <a:srgbClr val="FF9E29"/>
                </a:solidFill>
                <a:cs typeface="Segoe UI" pitchFamily="34" charset="0"/>
              </a:rPr>
              <a:pPr marL="0" indent="0">
                <a:buNone/>
              </a:pPr>
              <a:t>14</a:t>
            </a:fld>
            <a:endParaRPr lang="en-GB" sz="825" dirty="0">
              <a:solidFill>
                <a:srgbClr val="FF9E29"/>
              </a:solidFill>
              <a:cs typeface="Segoe UI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3950" y="1581150"/>
            <a:ext cx="3581400" cy="2286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1932418"/>
            <a:ext cx="2124075" cy="1934732"/>
          </a:xfrm>
          <a:prstGeom prst="rect">
            <a:avLst/>
          </a:prstGeom>
        </p:spPr>
      </p:pic>
      <p:sp>
        <p:nvSpPr>
          <p:cNvPr id="11" name="Right Arrow 10"/>
          <p:cNvSpPr/>
          <p:nvPr/>
        </p:nvSpPr>
        <p:spPr>
          <a:xfrm>
            <a:off x="3943350" y="938643"/>
            <a:ext cx="1085850" cy="40230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922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4000" b="1" spc="-100" dirty="0" smtClean="0">
                <a:ln w="3175">
                  <a:noFill/>
                </a:ln>
              </a:rPr>
              <a:t>WoW</a:t>
            </a:r>
            <a:r>
              <a:rPr lang="en-US" sz="4000" b="1" spc="-100" dirty="0">
                <a:ln w="3175">
                  <a:noFill/>
                </a:ln>
              </a:rPr>
              <a:t> </a:t>
            </a:r>
            <a:r>
              <a:rPr lang="en-US" sz="4000" b="1" spc="-100" dirty="0" smtClean="0">
                <a:ln w="3175">
                  <a:noFill/>
                </a:ln>
              </a:rPr>
              <a:t>-  Ways of Working</a:t>
            </a:r>
            <a:endParaRPr lang="en-GB" sz="4000" b="1" spc="-100" dirty="0">
              <a:ln w="3175">
                <a:noFill/>
              </a:ln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42900" y="4961701"/>
            <a:ext cx="1600200" cy="1142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6075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32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1pPr>
            <a:lvl2pPr marL="630238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630238" algn="l"/>
              </a:tabLst>
              <a:defRPr sz="28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2pPr>
            <a:lvl3pPr marL="914400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4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3pPr>
            <a:lvl4pPr marL="1482725" indent="-22383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914400" algn="l"/>
              </a:tabLst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4pPr>
            <a:lvl5pPr marL="1712913" indent="-2301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fld id="{E1AB34A1-66B3-4A2E-8303-D8630C1DBCF3}" type="slidenum">
              <a:rPr lang="en-GB" sz="825">
                <a:solidFill>
                  <a:srgbClr val="FF9E29"/>
                </a:solidFill>
                <a:cs typeface="Segoe UI" pitchFamily="34" charset="0"/>
              </a:rPr>
              <a:pPr marL="0" indent="0">
                <a:buNone/>
              </a:pPr>
              <a:t>15</a:t>
            </a:fld>
            <a:endParaRPr lang="en-GB" sz="825" dirty="0">
              <a:solidFill>
                <a:srgbClr val="FF9E29"/>
              </a:solidFill>
              <a:cs typeface="Segoe UI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1500187"/>
            <a:ext cx="6476999" cy="214312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943100" y="3624262"/>
            <a:ext cx="7200900" cy="577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3123" lvl="1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Testing finds defects, QA prevents defects</a:t>
            </a:r>
          </a:p>
        </p:txBody>
      </p:sp>
    </p:spTree>
    <p:extLst>
      <p:ext uri="{BB962C8B-B14F-4D97-AF65-F5344CB8AC3E}">
        <p14:creationId xmlns:p14="http://schemas.microsoft.com/office/powerpoint/2010/main" val="3693473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4000" b="1" spc="-100" dirty="0" smtClean="0">
                <a:ln w="3175">
                  <a:noFill/>
                </a:ln>
              </a:rPr>
              <a:t>Quality Assurance agenda</a:t>
            </a:r>
            <a:endParaRPr lang="en-GB" sz="4000" b="1" spc="-100" dirty="0">
              <a:ln w="3175">
                <a:noFill/>
              </a:ln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42900" y="4961701"/>
            <a:ext cx="1600200" cy="1142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6075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32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1pPr>
            <a:lvl2pPr marL="630238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630238" algn="l"/>
              </a:tabLst>
              <a:defRPr sz="28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2pPr>
            <a:lvl3pPr marL="914400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4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3pPr>
            <a:lvl4pPr marL="1482725" indent="-22383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914400" algn="l"/>
              </a:tabLst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4pPr>
            <a:lvl5pPr marL="1712913" indent="-2301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fld id="{E1AB34A1-66B3-4A2E-8303-D8630C1DBCF3}" type="slidenum">
              <a:rPr lang="en-GB" sz="825">
                <a:solidFill>
                  <a:srgbClr val="FF9E29"/>
                </a:solidFill>
                <a:cs typeface="Segoe UI" pitchFamily="34" charset="0"/>
              </a:rPr>
              <a:pPr marL="0" indent="0">
                <a:buNone/>
              </a:pPr>
              <a:t>16</a:t>
            </a:fld>
            <a:endParaRPr lang="en-GB" sz="825" dirty="0">
              <a:solidFill>
                <a:srgbClr val="FF9E29"/>
              </a:solidFill>
              <a:cs typeface="Segoe UI" pitchFamily="34" charset="0"/>
            </a:endParaRP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628650" y="1370013"/>
            <a:ext cx="7753350" cy="3262312"/>
          </a:xfrm>
        </p:spPr>
        <p:txBody>
          <a:bodyPr>
            <a:normAutofit lnSpcReduction="10000"/>
          </a:bodyPr>
          <a:lstStyle/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Testing is the responsibility of the TEAM</a:t>
            </a:r>
          </a:p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Testing occurs ALL THE </a:t>
            </a: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TIME</a:t>
            </a:r>
          </a:p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“Push-Left”</a:t>
            </a:r>
            <a:endParaRPr lang="en-US" sz="20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Reduce risk and increase confidence with predictability</a:t>
            </a:r>
          </a:p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Alignment to business goals in the SPRINT</a:t>
            </a:r>
          </a:p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Validates a potential release candidate</a:t>
            </a:r>
          </a:p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DONE is DONE</a:t>
            </a:r>
          </a:p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950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">
        <p:fade/>
      </p:transition>
    </mc:Choice>
    <mc:Fallback xmlns="">
      <p:transition spd="med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800" spc="-100" dirty="0" smtClean="0">
                <a:ln w="3175">
                  <a:noFill/>
                </a:ln>
                <a:solidFill>
                  <a:schemeClr val="accent1"/>
                </a:solidFill>
              </a:rPr>
              <a:t>How can testing be the responsibility of the TEAM?</a:t>
            </a:r>
            <a:endParaRPr lang="en-GB" sz="2800" spc="-100" dirty="0">
              <a:ln w="3175">
                <a:noFill/>
              </a:ln>
              <a:solidFill>
                <a:schemeClr val="accent1"/>
              </a:solidFill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Development testing practices, TDD and BDD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Non-Functional requirements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Product Owner feedback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Test Scenarios over Test cases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Manage technical debt (Sev 3 and 4s)</a:t>
            </a:r>
          </a:p>
          <a:p>
            <a:pPr marL="1013223" lvl="2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Identifying Sev 1 and 2s early leaves time for 3s and 4s</a:t>
            </a:r>
          </a:p>
          <a:p>
            <a:pPr marL="670323" lvl="2" indent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16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955631" lvl="2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sz="16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42900" y="4961701"/>
            <a:ext cx="1600200" cy="1142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6075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32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1pPr>
            <a:lvl2pPr marL="630238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630238" algn="l"/>
              </a:tabLst>
              <a:defRPr sz="28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2pPr>
            <a:lvl3pPr marL="914400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4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3pPr>
            <a:lvl4pPr marL="1482725" indent="-22383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914400" algn="l"/>
              </a:tabLst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4pPr>
            <a:lvl5pPr marL="1712913" indent="-2301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fld id="{E1AB34A1-66B3-4A2E-8303-D8630C1DBCF3}" type="slidenum">
              <a:rPr lang="en-GB" sz="825">
                <a:solidFill>
                  <a:srgbClr val="FF9E29"/>
                </a:solidFill>
                <a:cs typeface="Segoe UI" pitchFamily="34" charset="0"/>
              </a:rPr>
              <a:pPr marL="0" indent="0">
                <a:buNone/>
              </a:pPr>
              <a:t>17</a:t>
            </a:fld>
            <a:endParaRPr lang="en-GB" sz="825" dirty="0">
              <a:solidFill>
                <a:srgbClr val="FF9E29"/>
              </a:solidFill>
              <a:cs typeface="Segoe UI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4200" y="1357059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772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4000" b="1" spc="-100" dirty="0" smtClean="0">
                <a:ln w="3175">
                  <a:noFill/>
                </a:ln>
              </a:rPr>
              <a:t>Quality Assurance agenda</a:t>
            </a:r>
            <a:endParaRPr lang="en-GB" sz="4000" b="1" spc="-100" dirty="0">
              <a:ln w="3175">
                <a:noFill/>
              </a:ln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42900" y="4961701"/>
            <a:ext cx="1600200" cy="1142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6075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32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1pPr>
            <a:lvl2pPr marL="630238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630238" algn="l"/>
              </a:tabLst>
              <a:defRPr sz="28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2pPr>
            <a:lvl3pPr marL="914400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4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3pPr>
            <a:lvl4pPr marL="1482725" indent="-22383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914400" algn="l"/>
              </a:tabLst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4pPr>
            <a:lvl5pPr marL="1712913" indent="-2301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fld id="{E1AB34A1-66B3-4A2E-8303-D8630C1DBCF3}" type="slidenum">
              <a:rPr lang="en-GB" sz="825">
                <a:solidFill>
                  <a:srgbClr val="FF9E29"/>
                </a:solidFill>
                <a:cs typeface="Segoe UI" pitchFamily="34" charset="0"/>
              </a:rPr>
              <a:pPr marL="0" indent="0">
                <a:buNone/>
              </a:pPr>
              <a:t>18</a:t>
            </a:fld>
            <a:endParaRPr lang="en-GB" sz="825" dirty="0">
              <a:solidFill>
                <a:srgbClr val="FF9E29"/>
              </a:solidFill>
              <a:cs typeface="Segoe UI" pitchFamily="34" charset="0"/>
            </a:endParaRP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628650" y="1370013"/>
            <a:ext cx="7753350" cy="3262312"/>
          </a:xfrm>
        </p:spPr>
        <p:txBody>
          <a:bodyPr>
            <a:normAutofit lnSpcReduction="10000"/>
          </a:bodyPr>
          <a:lstStyle/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Testing is the responsibility of the TEAM</a:t>
            </a:r>
          </a:p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Testing occurs ALL THE </a:t>
            </a: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TIME</a:t>
            </a:r>
          </a:p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“Push-Left”</a:t>
            </a:r>
            <a:endParaRPr lang="en-US" sz="20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Reduce risk and increase confidence with predictability</a:t>
            </a:r>
          </a:p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Alignment to business goals in the SPRINT</a:t>
            </a:r>
          </a:p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Validates a potential release candidate</a:t>
            </a:r>
          </a:p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DONE is DONE</a:t>
            </a:r>
          </a:p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481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">
        <p:fade/>
      </p:transition>
    </mc:Choice>
    <mc:Fallback xmlns="">
      <p:transition spd="med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800" spc="-100" dirty="0" smtClean="0">
                <a:ln w="3175">
                  <a:noFill/>
                </a:ln>
                <a:solidFill>
                  <a:schemeClr val="accent1"/>
                </a:solidFill>
              </a:rPr>
              <a:t>How can testing occur ALL THE TIME?</a:t>
            </a:r>
            <a:endParaRPr lang="en-GB" sz="2800" spc="-100" dirty="0">
              <a:ln w="3175">
                <a:noFill/>
              </a:ln>
              <a:solidFill>
                <a:schemeClr val="accent1"/>
              </a:solidFill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Continuous Integration (Build &amp; Test) - TDD, BDD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QA reviews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Product Owner reviews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Plan for the Unplanned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Avoid more than needs to be tested</a:t>
            </a:r>
          </a:p>
          <a:p>
            <a:pPr marL="670323" lvl="2" indent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16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955631" lvl="2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sz="16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42900" y="4961701"/>
            <a:ext cx="1600200" cy="1142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6075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32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1pPr>
            <a:lvl2pPr marL="630238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630238" algn="l"/>
              </a:tabLst>
              <a:defRPr sz="28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2pPr>
            <a:lvl3pPr marL="914400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4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3pPr>
            <a:lvl4pPr marL="1482725" indent="-22383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914400" algn="l"/>
              </a:tabLst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4pPr>
            <a:lvl5pPr marL="1712913" indent="-2301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fld id="{E1AB34A1-66B3-4A2E-8303-D8630C1DBCF3}" type="slidenum">
              <a:rPr lang="en-GB" sz="825">
                <a:solidFill>
                  <a:srgbClr val="FF9E29"/>
                </a:solidFill>
                <a:cs typeface="Segoe UI" pitchFamily="34" charset="0"/>
              </a:rPr>
              <a:pPr marL="0" indent="0">
                <a:buNone/>
              </a:pPr>
              <a:t>19</a:t>
            </a:fld>
            <a:endParaRPr lang="en-GB" sz="825" dirty="0">
              <a:solidFill>
                <a:srgbClr val="FF9E29"/>
              </a:solidFill>
              <a:cs typeface="Segoe UI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6575" y="-3810"/>
            <a:ext cx="2257425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374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04" y="-70370"/>
            <a:ext cx="7886700" cy="993775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3600" spc="-100" dirty="0" smtClean="0">
                <a:ln w="3175">
                  <a:noFill/>
                </a:ln>
                <a:solidFill>
                  <a:schemeClr val="accent1"/>
                </a:solidFill>
              </a:rPr>
              <a:t>Who am I?</a:t>
            </a:r>
            <a:endParaRPr lang="en-GB" sz="3600" spc="-100" dirty="0">
              <a:ln w="3175">
                <a:noFill/>
              </a:ln>
              <a:solidFill>
                <a:schemeClr val="accent1"/>
              </a:solidFill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0" y="895350"/>
            <a:ext cx="8232775" cy="3886200"/>
          </a:xfrm>
        </p:spPr>
        <p:txBody>
          <a:bodyPr>
            <a:normAutofit fontScale="92500" lnSpcReduction="20000"/>
          </a:bodyPr>
          <a:lstStyle/>
          <a:p>
            <a:pPr marL="384573" lvl="1" indent="-1714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25 years I.T (15 QA, 10 Agile)</a:t>
            </a:r>
          </a:p>
          <a:p>
            <a:pPr marL="384573" lvl="1" indent="-1714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Sr. QA Manager &amp; Agile – Walt Disney Theme Parks &amp; Resorts</a:t>
            </a:r>
          </a:p>
          <a:p>
            <a:pPr marL="384573" lvl="1" indent="-1714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Director Agile and professional services – Grid Tools</a:t>
            </a:r>
          </a:p>
          <a:p>
            <a:pPr marL="384573" lvl="1" indent="-1714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Bank of Boston, Fidelity Investments</a:t>
            </a:r>
          </a:p>
          <a:p>
            <a:pPr marL="384573" lvl="1" indent="-1714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QA Transition Manager/Interim Head of QA</a:t>
            </a:r>
          </a:p>
          <a:p>
            <a:pPr marL="784181" lvl="2" indent="-1714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Ladbrokes/Aditi</a:t>
            </a:r>
          </a:p>
          <a:p>
            <a:pPr marL="326981" lvl="1" indent="-1714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9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UK Leading airline</a:t>
            </a:r>
          </a:p>
          <a:p>
            <a:pPr marL="784181" lvl="2" indent="-1714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7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Head of Performance SOA, Consultant</a:t>
            </a:r>
          </a:p>
          <a:p>
            <a:pPr marL="384573" lvl="1" indent="-1714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Speaker at:</a:t>
            </a:r>
          </a:p>
          <a:p>
            <a:pPr marL="784181" lvl="2" indent="-1714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Agile and QA conferences throughout Europe and USA</a:t>
            </a:r>
            <a:endParaRPr lang="en-US" sz="16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42900" y="4961701"/>
            <a:ext cx="1600200" cy="1142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6075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32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1pPr>
            <a:lvl2pPr marL="630238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630238" algn="l"/>
              </a:tabLst>
              <a:defRPr sz="28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2pPr>
            <a:lvl3pPr marL="914400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4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3pPr>
            <a:lvl4pPr marL="1482725" indent="-22383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914400" algn="l"/>
              </a:tabLst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4pPr>
            <a:lvl5pPr marL="1712913" indent="-2301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fld id="{E1AB34A1-66B3-4A2E-8303-D8630C1DBCF3}" type="slidenum">
              <a:rPr lang="en-GB" sz="825">
                <a:solidFill>
                  <a:srgbClr val="FF9E29"/>
                </a:solidFill>
                <a:cs typeface="Segoe UI" pitchFamily="34" charset="0"/>
              </a:rPr>
              <a:pPr marL="0" indent="0">
                <a:buNone/>
              </a:pPr>
              <a:t>2</a:t>
            </a:fld>
            <a:endParaRPr lang="en-GB" sz="825" dirty="0">
              <a:solidFill>
                <a:srgbClr val="FF9E29"/>
              </a:solidFill>
              <a:cs typeface="Segoe UI" pitchFamily="34" charset="0"/>
            </a:endParaRPr>
          </a:p>
        </p:txBody>
      </p:sp>
      <p:pic>
        <p:nvPicPr>
          <p:cNvPr id="8" name="Picture 2" descr="C:\Users\Administrator\Desktop\pho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266950"/>
            <a:ext cx="2043112" cy="2266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035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4000" b="1" spc="-100" dirty="0" smtClean="0">
                <a:ln w="3175">
                  <a:noFill/>
                </a:ln>
              </a:rPr>
              <a:t>Quality Assurance agenda</a:t>
            </a:r>
            <a:endParaRPr lang="en-GB" sz="4000" b="1" spc="-100" dirty="0">
              <a:ln w="3175">
                <a:noFill/>
              </a:ln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42900" y="4961701"/>
            <a:ext cx="1600200" cy="1142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6075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32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1pPr>
            <a:lvl2pPr marL="630238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630238" algn="l"/>
              </a:tabLst>
              <a:defRPr sz="28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2pPr>
            <a:lvl3pPr marL="914400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4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3pPr>
            <a:lvl4pPr marL="1482725" indent="-22383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914400" algn="l"/>
              </a:tabLst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4pPr>
            <a:lvl5pPr marL="1712913" indent="-2301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fld id="{E1AB34A1-66B3-4A2E-8303-D8630C1DBCF3}" type="slidenum">
              <a:rPr lang="en-GB" sz="825">
                <a:solidFill>
                  <a:srgbClr val="FF9E29"/>
                </a:solidFill>
                <a:cs typeface="Segoe UI" pitchFamily="34" charset="0"/>
              </a:rPr>
              <a:pPr marL="0" indent="0">
                <a:buNone/>
              </a:pPr>
              <a:t>20</a:t>
            </a:fld>
            <a:endParaRPr lang="en-GB" sz="825" dirty="0">
              <a:solidFill>
                <a:srgbClr val="FF9E29"/>
              </a:solidFill>
              <a:cs typeface="Segoe UI" pitchFamily="34" charset="0"/>
            </a:endParaRP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628650" y="1370013"/>
            <a:ext cx="7753350" cy="3262312"/>
          </a:xfrm>
        </p:spPr>
        <p:txBody>
          <a:bodyPr>
            <a:normAutofit lnSpcReduction="10000"/>
          </a:bodyPr>
          <a:lstStyle/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Testing is the responsibility of the TEAM</a:t>
            </a:r>
          </a:p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Testing occurs ALL THE </a:t>
            </a: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TIME</a:t>
            </a:r>
          </a:p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“Push-Left”</a:t>
            </a:r>
            <a:endParaRPr lang="en-US" sz="20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Reduce risk and increase confidence with predictability</a:t>
            </a:r>
          </a:p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Alignment to business goals in the SPRINT</a:t>
            </a:r>
          </a:p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Validates a potential release candidate</a:t>
            </a:r>
          </a:p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DONE is DONE</a:t>
            </a:r>
          </a:p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091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">
        <p:fade/>
      </p:transition>
    </mc:Choice>
    <mc:Fallback xmlns="">
      <p:transition spd="med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800" spc="-100" dirty="0" smtClean="0">
                <a:ln w="3175">
                  <a:noFill/>
                </a:ln>
                <a:solidFill>
                  <a:schemeClr val="accent1"/>
                </a:solidFill>
              </a:rPr>
              <a:t>Push Left = How do we detect defects earlier?</a:t>
            </a:r>
            <a:endParaRPr lang="en-GB" sz="2800" spc="-100" dirty="0">
              <a:ln w="3175">
                <a:noFill/>
              </a:ln>
              <a:solidFill>
                <a:schemeClr val="accent1"/>
              </a:solidFill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The best protection is EARLY PROTECTION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Understand the Sprint delivery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Create relationships with team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Communication plans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Participate in user story maintenance (</a:t>
            </a:r>
            <a:r>
              <a:rPr lang="en-US" sz="2000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Func</a:t>
            </a: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. &amp; NFR)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Perfection is only a test case away</a:t>
            </a:r>
          </a:p>
          <a:p>
            <a:pPr marL="1013223" lvl="2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sz="16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955631" lvl="2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sz="16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42900" y="4961701"/>
            <a:ext cx="1600200" cy="1142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6075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32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1pPr>
            <a:lvl2pPr marL="630238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630238" algn="l"/>
              </a:tabLst>
              <a:defRPr sz="28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2pPr>
            <a:lvl3pPr marL="914400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4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3pPr>
            <a:lvl4pPr marL="1482725" indent="-22383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914400" algn="l"/>
              </a:tabLst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4pPr>
            <a:lvl5pPr marL="1712913" indent="-2301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fld id="{E1AB34A1-66B3-4A2E-8303-D8630C1DBCF3}" type="slidenum">
              <a:rPr lang="en-GB" sz="825">
                <a:solidFill>
                  <a:srgbClr val="FF9E29"/>
                </a:solidFill>
                <a:cs typeface="Segoe UI" pitchFamily="34" charset="0"/>
              </a:rPr>
              <a:pPr marL="0" indent="0">
                <a:buNone/>
              </a:pPr>
              <a:t>21</a:t>
            </a:fld>
            <a:endParaRPr lang="en-GB" sz="825" dirty="0">
              <a:solidFill>
                <a:srgbClr val="FF9E29"/>
              </a:solidFill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503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4000" b="1" spc="-100" dirty="0" smtClean="0">
                <a:ln w="3175">
                  <a:noFill/>
                </a:ln>
              </a:rPr>
              <a:t>Quality Assurance agenda</a:t>
            </a:r>
            <a:endParaRPr lang="en-GB" sz="4000" b="1" spc="-100" dirty="0">
              <a:ln w="3175">
                <a:noFill/>
              </a:ln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42900" y="4961701"/>
            <a:ext cx="1600200" cy="1142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6075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32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1pPr>
            <a:lvl2pPr marL="630238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630238" algn="l"/>
              </a:tabLst>
              <a:defRPr sz="28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2pPr>
            <a:lvl3pPr marL="914400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4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3pPr>
            <a:lvl4pPr marL="1482725" indent="-22383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914400" algn="l"/>
              </a:tabLst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4pPr>
            <a:lvl5pPr marL="1712913" indent="-2301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fld id="{E1AB34A1-66B3-4A2E-8303-D8630C1DBCF3}" type="slidenum">
              <a:rPr lang="en-GB" sz="825">
                <a:solidFill>
                  <a:srgbClr val="FF9E29"/>
                </a:solidFill>
                <a:cs typeface="Segoe UI" pitchFamily="34" charset="0"/>
              </a:rPr>
              <a:pPr marL="0" indent="0">
                <a:buNone/>
              </a:pPr>
              <a:t>22</a:t>
            </a:fld>
            <a:endParaRPr lang="en-GB" sz="825" dirty="0">
              <a:solidFill>
                <a:srgbClr val="FF9E29"/>
              </a:solidFill>
              <a:cs typeface="Segoe UI" pitchFamily="34" charset="0"/>
            </a:endParaRP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628650" y="1370013"/>
            <a:ext cx="7753350" cy="3262312"/>
          </a:xfrm>
        </p:spPr>
        <p:txBody>
          <a:bodyPr>
            <a:normAutofit lnSpcReduction="10000"/>
          </a:bodyPr>
          <a:lstStyle/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Testing is the responsibility of the TEAM</a:t>
            </a:r>
          </a:p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Testing occurs ALL THE </a:t>
            </a: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TIME</a:t>
            </a:r>
          </a:p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“Push-Left”</a:t>
            </a:r>
            <a:endParaRPr lang="en-US" sz="20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Reduce risk and increase confidence with predictability</a:t>
            </a:r>
          </a:p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Alignment to business goals in the SPRINT</a:t>
            </a:r>
          </a:p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Validates a potential release candidate</a:t>
            </a:r>
          </a:p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DONE is DONE</a:t>
            </a:r>
          </a:p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060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">
        <p:fade/>
      </p:transition>
    </mc:Choice>
    <mc:Fallback xmlns="">
      <p:transition spd="med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800" spc="-100" dirty="0" smtClean="0">
                <a:ln w="3175">
                  <a:noFill/>
                </a:ln>
                <a:solidFill>
                  <a:schemeClr val="accent1"/>
                </a:solidFill>
              </a:rPr>
              <a:t>How can RISK be reduced?</a:t>
            </a:r>
            <a:endParaRPr lang="en-GB" sz="2800" spc="-100" dirty="0">
              <a:ln w="3175">
                <a:noFill/>
              </a:ln>
              <a:solidFill>
                <a:schemeClr val="accent1"/>
              </a:solidFill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>
          <a:xfrm>
            <a:off x="152400" y="1370013"/>
            <a:ext cx="7886700" cy="3262312"/>
          </a:xfrm>
        </p:spPr>
        <p:txBody>
          <a:bodyPr>
            <a:normAutofit/>
          </a:bodyPr>
          <a:lstStyle/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“The probability of LOSS” AND “ Exposing to harm or danger”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Understand the limitations of what is under test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Testing is NOT trying to break it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Shorter, incremental &amp; cumulative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Understand the data </a:t>
            </a: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670323" lvl="2" indent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16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955631" lvl="2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sz="16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42900" y="4961701"/>
            <a:ext cx="1600200" cy="1142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6075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32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1pPr>
            <a:lvl2pPr marL="630238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630238" algn="l"/>
              </a:tabLst>
              <a:defRPr sz="28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2pPr>
            <a:lvl3pPr marL="914400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4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3pPr>
            <a:lvl4pPr marL="1482725" indent="-22383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914400" algn="l"/>
              </a:tabLst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4pPr>
            <a:lvl5pPr marL="1712913" indent="-2301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fld id="{E1AB34A1-66B3-4A2E-8303-D8630C1DBCF3}" type="slidenum">
              <a:rPr lang="en-GB" sz="825">
                <a:solidFill>
                  <a:srgbClr val="FF9E29"/>
                </a:solidFill>
                <a:cs typeface="Segoe UI" pitchFamily="34" charset="0"/>
              </a:rPr>
              <a:pPr marL="0" indent="0">
                <a:buNone/>
              </a:pPr>
              <a:t>23</a:t>
            </a:fld>
            <a:endParaRPr lang="en-GB" sz="825" dirty="0">
              <a:solidFill>
                <a:srgbClr val="FF9E29"/>
              </a:solidFill>
              <a:cs typeface="Segoe UI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8600" y="771525"/>
            <a:ext cx="1295400" cy="386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28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4000" b="1" spc="-100" dirty="0" smtClean="0">
                <a:ln w="3175">
                  <a:noFill/>
                </a:ln>
              </a:rPr>
              <a:t>Quality Assurance agenda</a:t>
            </a:r>
            <a:endParaRPr lang="en-GB" sz="4000" b="1" spc="-100" dirty="0">
              <a:ln w="3175">
                <a:noFill/>
              </a:ln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42900" y="4961701"/>
            <a:ext cx="1600200" cy="1142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6075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32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1pPr>
            <a:lvl2pPr marL="630238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630238" algn="l"/>
              </a:tabLst>
              <a:defRPr sz="28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2pPr>
            <a:lvl3pPr marL="914400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4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3pPr>
            <a:lvl4pPr marL="1482725" indent="-22383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914400" algn="l"/>
              </a:tabLst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4pPr>
            <a:lvl5pPr marL="1712913" indent="-2301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fld id="{E1AB34A1-66B3-4A2E-8303-D8630C1DBCF3}" type="slidenum">
              <a:rPr lang="en-GB" sz="825">
                <a:solidFill>
                  <a:srgbClr val="FF9E29"/>
                </a:solidFill>
                <a:cs typeface="Segoe UI" pitchFamily="34" charset="0"/>
              </a:rPr>
              <a:pPr marL="0" indent="0">
                <a:buNone/>
              </a:pPr>
              <a:t>24</a:t>
            </a:fld>
            <a:endParaRPr lang="en-GB" sz="825" dirty="0">
              <a:solidFill>
                <a:srgbClr val="FF9E29"/>
              </a:solidFill>
              <a:cs typeface="Segoe UI" pitchFamily="34" charset="0"/>
            </a:endParaRP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628650" y="1370013"/>
            <a:ext cx="7753350" cy="3262312"/>
          </a:xfrm>
        </p:spPr>
        <p:txBody>
          <a:bodyPr>
            <a:normAutofit/>
          </a:bodyPr>
          <a:lstStyle/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Testing is the responsibility of the TEAM</a:t>
            </a:r>
          </a:p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Testing occurs ALL THE </a:t>
            </a: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TIME</a:t>
            </a:r>
          </a:p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“Push-Left”</a:t>
            </a:r>
            <a:endParaRPr lang="en-US" sz="20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Reduce risk and increase confidence with predictability</a:t>
            </a:r>
          </a:p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Alignment to business goals in the SPRINT</a:t>
            </a:r>
          </a:p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DONE is DONE</a:t>
            </a:r>
          </a:p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314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">
        <p:fade/>
      </p:transition>
    </mc:Choice>
    <mc:Fallback xmlns="">
      <p:transition spd="med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800" spc="-100" dirty="0" smtClean="0">
                <a:ln w="3175">
                  <a:noFill/>
                </a:ln>
                <a:solidFill>
                  <a:schemeClr val="accent1"/>
                </a:solidFill>
              </a:rPr>
              <a:t>How to align with the business</a:t>
            </a:r>
            <a:endParaRPr lang="en-GB" sz="2800" spc="-100" dirty="0">
              <a:ln w="3175">
                <a:noFill/>
              </a:ln>
              <a:solidFill>
                <a:schemeClr val="accent1"/>
              </a:solidFill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Know your Product owners (Business Representative)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Prove the value you bring to the product development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Intelligently challenge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Walk through demo’s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Introduce Quality Controls (KPI’s)</a:t>
            </a:r>
            <a:endParaRPr lang="en-US" sz="16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955631" lvl="2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sz="16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42900" y="4961701"/>
            <a:ext cx="1600200" cy="1142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6075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32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1pPr>
            <a:lvl2pPr marL="630238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630238" algn="l"/>
              </a:tabLst>
              <a:defRPr sz="28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2pPr>
            <a:lvl3pPr marL="914400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4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3pPr>
            <a:lvl4pPr marL="1482725" indent="-22383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914400" algn="l"/>
              </a:tabLst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4pPr>
            <a:lvl5pPr marL="1712913" indent="-2301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fld id="{E1AB34A1-66B3-4A2E-8303-D8630C1DBCF3}" type="slidenum">
              <a:rPr lang="en-GB" sz="825">
                <a:solidFill>
                  <a:srgbClr val="FF9E29"/>
                </a:solidFill>
                <a:cs typeface="Segoe UI" pitchFamily="34" charset="0"/>
              </a:rPr>
              <a:pPr marL="0" indent="0">
                <a:buNone/>
              </a:pPr>
              <a:t>25</a:t>
            </a:fld>
            <a:endParaRPr lang="en-GB" sz="825" dirty="0">
              <a:solidFill>
                <a:srgbClr val="FF9E29"/>
              </a:solidFill>
              <a:cs typeface="Segoe UI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4200" y="0"/>
            <a:ext cx="2143125" cy="15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141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4000" b="1" spc="-100" dirty="0" smtClean="0">
                <a:ln w="3175">
                  <a:noFill/>
                </a:ln>
              </a:rPr>
              <a:t>Quality Assurance agenda</a:t>
            </a:r>
            <a:endParaRPr lang="en-GB" sz="4000" b="1" spc="-100" dirty="0">
              <a:ln w="3175">
                <a:noFill/>
              </a:ln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42900" y="4961701"/>
            <a:ext cx="1600200" cy="1142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6075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32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1pPr>
            <a:lvl2pPr marL="630238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630238" algn="l"/>
              </a:tabLst>
              <a:defRPr sz="28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2pPr>
            <a:lvl3pPr marL="914400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4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3pPr>
            <a:lvl4pPr marL="1482725" indent="-22383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914400" algn="l"/>
              </a:tabLst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4pPr>
            <a:lvl5pPr marL="1712913" indent="-2301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fld id="{E1AB34A1-66B3-4A2E-8303-D8630C1DBCF3}" type="slidenum">
              <a:rPr lang="en-GB" sz="825">
                <a:solidFill>
                  <a:srgbClr val="FF9E29"/>
                </a:solidFill>
                <a:cs typeface="Segoe UI" pitchFamily="34" charset="0"/>
              </a:rPr>
              <a:pPr marL="0" indent="0">
                <a:buNone/>
              </a:pPr>
              <a:t>26</a:t>
            </a:fld>
            <a:endParaRPr lang="en-GB" sz="825" dirty="0">
              <a:solidFill>
                <a:srgbClr val="FF9E29"/>
              </a:solidFill>
              <a:cs typeface="Segoe UI" pitchFamily="34" charset="0"/>
            </a:endParaRP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628650" y="1370013"/>
            <a:ext cx="7753350" cy="3262312"/>
          </a:xfrm>
        </p:spPr>
        <p:txBody>
          <a:bodyPr>
            <a:normAutofit/>
          </a:bodyPr>
          <a:lstStyle/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Testing is the responsibility of the TEAM</a:t>
            </a:r>
          </a:p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Testing occurs ALL THE </a:t>
            </a: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TIME</a:t>
            </a:r>
          </a:p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“Push-Left”</a:t>
            </a:r>
            <a:endParaRPr lang="en-US" sz="20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Reduce risk and increase confidence with predictability</a:t>
            </a:r>
          </a:p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Alignment to business goals in the SPRINT</a:t>
            </a:r>
          </a:p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DONE is DONE</a:t>
            </a:r>
          </a:p>
          <a:p>
            <a:pPr marL="556023" lvl="1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435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">
        <p:fade/>
      </p:transition>
    </mc:Choice>
    <mc:Fallback xmlns="">
      <p:transition spd="med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800" spc="-100" dirty="0" smtClean="0">
                <a:ln w="3175">
                  <a:noFill/>
                </a:ln>
                <a:solidFill>
                  <a:schemeClr val="accent1"/>
                </a:solidFill>
              </a:rPr>
              <a:t>When are we DONE?</a:t>
            </a:r>
            <a:endParaRPr lang="en-GB" sz="2800" spc="-100" dirty="0">
              <a:ln w="3175">
                <a:noFill/>
              </a:ln>
              <a:solidFill>
                <a:schemeClr val="accent1"/>
              </a:solidFill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Define DONE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Work towards DONE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Communicate DONE to all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Stop when DONE enough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DONE-DONE-DONE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955631" lvl="2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sz="16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42900" y="4961701"/>
            <a:ext cx="1600200" cy="1142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6075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32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1pPr>
            <a:lvl2pPr marL="630238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630238" algn="l"/>
              </a:tabLst>
              <a:defRPr sz="28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2pPr>
            <a:lvl3pPr marL="914400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4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3pPr>
            <a:lvl4pPr marL="1482725" indent="-22383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914400" algn="l"/>
              </a:tabLst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4pPr>
            <a:lvl5pPr marL="1712913" indent="-2301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fld id="{E1AB34A1-66B3-4A2E-8303-D8630C1DBCF3}" type="slidenum">
              <a:rPr lang="en-GB" sz="825">
                <a:solidFill>
                  <a:srgbClr val="FF9E29"/>
                </a:solidFill>
                <a:cs typeface="Segoe UI" pitchFamily="34" charset="0"/>
              </a:rPr>
              <a:pPr marL="0" indent="0">
                <a:buNone/>
              </a:pPr>
              <a:t>27</a:t>
            </a:fld>
            <a:endParaRPr lang="en-GB" sz="825" dirty="0">
              <a:solidFill>
                <a:srgbClr val="FF9E29"/>
              </a:solidFill>
              <a:cs typeface="Segoe UI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4625" y="0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707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800" spc="-100" dirty="0" smtClean="0">
                <a:ln w="3175">
                  <a:noFill/>
                </a:ln>
                <a:solidFill>
                  <a:schemeClr val="accent1"/>
                </a:solidFill>
              </a:rPr>
              <a:t>Joining an Agile team</a:t>
            </a:r>
            <a:endParaRPr lang="en-GB" sz="2800" spc="-100" dirty="0">
              <a:ln w="3175">
                <a:noFill/>
              </a:ln>
              <a:solidFill>
                <a:schemeClr val="accent1"/>
              </a:solidFill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Testers are pack animals</a:t>
            </a:r>
          </a:p>
          <a:p>
            <a:pPr marL="955631" lvl="2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Joining an Agile can be a lonely existence</a:t>
            </a:r>
          </a:p>
          <a:p>
            <a:pPr marL="955631" lvl="2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Reporting into a Dev. </a:t>
            </a:r>
            <a:r>
              <a:rPr lang="en-US" sz="16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Manager</a:t>
            </a:r>
          </a:p>
          <a:p>
            <a:pPr marL="955631" lvl="2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Reduced structure, stage gates and documentation</a:t>
            </a:r>
          </a:p>
          <a:p>
            <a:pPr marL="955631" lvl="2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Loss of control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42900" y="4961701"/>
            <a:ext cx="1600200" cy="1142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6075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32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1pPr>
            <a:lvl2pPr marL="630238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630238" algn="l"/>
              </a:tabLst>
              <a:defRPr sz="28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2pPr>
            <a:lvl3pPr marL="914400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4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3pPr>
            <a:lvl4pPr marL="1482725" indent="-22383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914400" algn="l"/>
              </a:tabLst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4pPr>
            <a:lvl5pPr marL="1712913" indent="-2301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fld id="{E1AB34A1-66B3-4A2E-8303-D8630C1DBCF3}" type="slidenum">
              <a:rPr lang="en-GB" sz="825">
                <a:solidFill>
                  <a:srgbClr val="FF9E29"/>
                </a:solidFill>
                <a:cs typeface="Segoe UI" pitchFamily="34" charset="0"/>
              </a:rPr>
              <a:pPr marL="0" indent="0">
                <a:buNone/>
              </a:pPr>
              <a:t>28</a:t>
            </a:fld>
            <a:endParaRPr lang="en-GB" sz="825" dirty="0">
              <a:solidFill>
                <a:srgbClr val="FF9E29"/>
              </a:solidFill>
              <a:cs typeface="Segoe UI" pitchFamily="34" charset="0"/>
            </a:endParaRPr>
          </a:p>
        </p:txBody>
      </p:sp>
      <p:pic>
        <p:nvPicPr>
          <p:cNvPr id="5122" name="Picture 2" descr="C:\Users\Administrator\AppData\Local\Microsoft\Windows\Temporary Internet Files\Content.IE5\4JFF01EU\MP90022774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074989"/>
            <a:ext cx="3200400" cy="188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2290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800" spc="-100" dirty="0" smtClean="0">
                <a:ln w="3175">
                  <a:noFill/>
                </a:ln>
                <a:solidFill>
                  <a:schemeClr val="accent1"/>
                </a:solidFill>
              </a:rPr>
              <a:t>The new world of Agile</a:t>
            </a:r>
            <a:endParaRPr lang="en-GB" sz="2800" spc="-100" dirty="0">
              <a:ln w="3175">
                <a:noFill/>
              </a:ln>
              <a:solidFill>
                <a:schemeClr val="accent1"/>
              </a:solidFill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Testers no longer need to be siloed or feel alone in Agile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Work with support groups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Influence team members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Focus on Quality not quantity of test cases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Testing finds defects, QA prevents defects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Requires courage to move out of comfort zone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Learn new skills (Customer focus)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Team up with those that build the quality into product delivery</a:t>
            </a:r>
            <a:endParaRPr lang="en-US" sz="2000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42900" y="4961701"/>
            <a:ext cx="1600200" cy="1142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6075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32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1pPr>
            <a:lvl2pPr marL="630238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630238" algn="l"/>
              </a:tabLst>
              <a:defRPr sz="28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2pPr>
            <a:lvl3pPr marL="914400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4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3pPr>
            <a:lvl4pPr marL="1482725" indent="-22383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914400" algn="l"/>
              </a:tabLst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4pPr>
            <a:lvl5pPr marL="1712913" indent="-2301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fld id="{E1AB34A1-66B3-4A2E-8303-D8630C1DBCF3}" type="slidenum">
              <a:rPr lang="en-GB" sz="825">
                <a:solidFill>
                  <a:srgbClr val="FF9E29"/>
                </a:solidFill>
                <a:cs typeface="Segoe UI" pitchFamily="34" charset="0"/>
              </a:rPr>
              <a:pPr marL="0" indent="0">
                <a:buNone/>
              </a:pPr>
              <a:t>29</a:t>
            </a:fld>
            <a:endParaRPr lang="en-GB" sz="825" dirty="0">
              <a:solidFill>
                <a:srgbClr val="FF9E29"/>
              </a:solidFill>
              <a:cs typeface="Segoe UI" pitchFamily="34" charset="0"/>
            </a:endParaRPr>
          </a:p>
        </p:txBody>
      </p:sp>
      <p:pic>
        <p:nvPicPr>
          <p:cNvPr id="16386" name="Picture 2" descr="C:\Users\Administrator\AppData\Local\Microsoft\Windows\Temporary Internet Files\Content.IE5\4JFF01EU\MP900422593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28613"/>
            <a:ext cx="46482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8141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AGILE – True of False?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CULTURE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METHODOLOGY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SET OF PRACTICES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Practicing SCRUM is AGILE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Performing TDD, BDD and Pair programming means you are AGILE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Is hard to do!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0" y="57150"/>
            <a:ext cx="2524125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411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4000" b="1" spc="-100" dirty="0" smtClean="0">
                <a:ln w="3175">
                  <a:noFill/>
                </a:ln>
              </a:rPr>
              <a:t>WoW</a:t>
            </a:r>
            <a:r>
              <a:rPr lang="en-US" sz="4000" b="1" spc="-100" dirty="0">
                <a:ln w="3175">
                  <a:noFill/>
                </a:ln>
              </a:rPr>
              <a:t> </a:t>
            </a:r>
            <a:r>
              <a:rPr lang="en-US" sz="4000" b="1" spc="-100" dirty="0" smtClean="0">
                <a:ln w="3175">
                  <a:noFill/>
                </a:ln>
              </a:rPr>
              <a:t>-  Ways of Working</a:t>
            </a:r>
            <a:endParaRPr lang="en-GB" sz="4000" b="1" spc="-100" dirty="0">
              <a:ln w="3175">
                <a:noFill/>
              </a:ln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42900" y="4961701"/>
            <a:ext cx="1600200" cy="1142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6075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32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1pPr>
            <a:lvl2pPr marL="630238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630238" algn="l"/>
              </a:tabLst>
              <a:defRPr sz="28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2pPr>
            <a:lvl3pPr marL="914400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4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3pPr>
            <a:lvl4pPr marL="1482725" indent="-22383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914400" algn="l"/>
              </a:tabLst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4pPr>
            <a:lvl5pPr marL="1712913" indent="-2301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fld id="{E1AB34A1-66B3-4A2E-8303-D8630C1DBCF3}" type="slidenum">
              <a:rPr lang="en-GB" sz="825">
                <a:solidFill>
                  <a:srgbClr val="FF9E29"/>
                </a:solidFill>
                <a:cs typeface="Segoe UI" pitchFamily="34" charset="0"/>
              </a:rPr>
              <a:pPr marL="0" indent="0">
                <a:buNone/>
              </a:pPr>
              <a:t>30</a:t>
            </a:fld>
            <a:endParaRPr lang="en-GB" sz="825" dirty="0">
              <a:solidFill>
                <a:srgbClr val="FF9E29"/>
              </a:solidFill>
              <a:cs typeface="Segoe U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43100" y="3624262"/>
            <a:ext cx="7200900" cy="577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3123" lvl="1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A real world worked example</a:t>
            </a:r>
            <a:endParaRPr lang="en-US" sz="2400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1809750"/>
            <a:ext cx="43434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739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800" spc="-100" dirty="0" smtClean="0">
                <a:ln w="3175">
                  <a:noFill/>
                </a:ln>
                <a:solidFill>
                  <a:schemeClr val="accent1"/>
                </a:solidFill>
              </a:rPr>
              <a:t>Environment</a:t>
            </a:r>
            <a:endParaRPr lang="en-GB" sz="2800" spc="-100" dirty="0">
              <a:ln w="3175">
                <a:noFill/>
              </a:ln>
              <a:solidFill>
                <a:schemeClr val="accent1"/>
              </a:solidFill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Agile-like 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3</a:t>
            </a:r>
            <a:r>
              <a:rPr lang="en-US" sz="2000" baseline="30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rd</a:t>
            </a: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party development team, distributed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3</a:t>
            </a:r>
            <a:r>
              <a:rPr lang="en-US" sz="2000" baseline="30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rd</a:t>
            </a: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party testing team, </a:t>
            </a: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distributed (Not </a:t>
            </a: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same as above)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Product Owner engaged and committed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Some SCRUM practices encouraged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Too much technical debt</a:t>
            </a:r>
          </a:p>
          <a:p>
            <a:pPr marL="1013223" lvl="2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Sev 3 and 4 pushed aside</a:t>
            </a:r>
          </a:p>
          <a:p>
            <a:pPr marL="1013223" lvl="2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UAT duplicated SIT testing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955631" lvl="2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sz="16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42900" y="4961701"/>
            <a:ext cx="1600200" cy="1142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6075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32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1pPr>
            <a:lvl2pPr marL="630238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630238" algn="l"/>
              </a:tabLst>
              <a:defRPr sz="28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2pPr>
            <a:lvl3pPr marL="914400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4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3pPr>
            <a:lvl4pPr marL="1482725" indent="-22383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914400" algn="l"/>
              </a:tabLst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4pPr>
            <a:lvl5pPr marL="1712913" indent="-2301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fld id="{E1AB34A1-66B3-4A2E-8303-D8630C1DBCF3}" type="slidenum">
              <a:rPr lang="en-GB" sz="825">
                <a:solidFill>
                  <a:srgbClr val="FF9E29"/>
                </a:solidFill>
                <a:cs typeface="Segoe UI" pitchFamily="34" charset="0"/>
              </a:rPr>
              <a:pPr marL="0" indent="0">
                <a:buNone/>
              </a:pPr>
              <a:t>31</a:t>
            </a:fld>
            <a:endParaRPr lang="en-GB" sz="825" dirty="0">
              <a:solidFill>
                <a:srgbClr val="FF9E29"/>
              </a:solidFill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204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800" spc="-100" dirty="0" smtClean="0">
                <a:ln w="3175">
                  <a:noFill/>
                </a:ln>
                <a:solidFill>
                  <a:schemeClr val="accent1"/>
                </a:solidFill>
              </a:rPr>
              <a:t>WoW – original lifecycle</a:t>
            </a:r>
            <a:endParaRPr lang="en-GB" sz="2800" spc="-100" dirty="0">
              <a:ln w="3175">
                <a:noFill/>
              </a:ln>
              <a:solidFill>
                <a:schemeClr val="accent1"/>
              </a:solidFill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42900" y="4961701"/>
            <a:ext cx="1600200" cy="1142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6075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32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1pPr>
            <a:lvl2pPr marL="630238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630238" algn="l"/>
              </a:tabLst>
              <a:defRPr sz="28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2pPr>
            <a:lvl3pPr marL="914400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4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3pPr>
            <a:lvl4pPr marL="1482725" indent="-22383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914400" algn="l"/>
              </a:tabLst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4pPr>
            <a:lvl5pPr marL="1712913" indent="-2301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fld id="{E1AB34A1-66B3-4A2E-8303-D8630C1DBCF3}" type="slidenum">
              <a:rPr lang="en-GB" sz="825">
                <a:solidFill>
                  <a:srgbClr val="FF9E29"/>
                </a:solidFill>
                <a:cs typeface="Segoe UI" pitchFamily="34" charset="0"/>
              </a:rPr>
              <a:pPr marL="0" indent="0">
                <a:buNone/>
              </a:pPr>
              <a:t>32</a:t>
            </a:fld>
            <a:endParaRPr lang="en-GB" sz="825" dirty="0">
              <a:solidFill>
                <a:srgbClr val="FF9E29"/>
              </a:solidFill>
              <a:cs typeface="Segoe UI" pitchFamily="34" charset="0"/>
            </a:endParaRPr>
          </a:p>
        </p:txBody>
      </p:sp>
      <p:sp>
        <p:nvSpPr>
          <p:cNvPr id="4" name="Notched Right Arrow 3"/>
          <p:cNvSpPr/>
          <p:nvPr/>
        </p:nvSpPr>
        <p:spPr>
          <a:xfrm>
            <a:off x="762000" y="1504950"/>
            <a:ext cx="2057400" cy="6096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Development</a:t>
            </a:r>
            <a:endParaRPr lang="en-GB" dirty="0"/>
          </a:p>
        </p:txBody>
      </p:sp>
      <p:sp>
        <p:nvSpPr>
          <p:cNvPr id="7" name="Notched Right Arrow 6"/>
          <p:cNvSpPr/>
          <p:nvPr/>
        </p:nvSpPr>
        <p:spPr>
          <a:xfrm>
            <a:off x="2743200" y="1516712"/>
            <a:ext cx="1295400" cy="609600"/>
          </a:xfrm>
          <a:prstGeom prst="notched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SIT</a:t>
            </a:r>
            <a:endParaRPr lang="en-GB" dirty="0"/>
          </a:p>
        </p:txBody>
      </p:sp>
      <p:sp>
        <p:nvSpPr>
          <p:cNvPr id="8" name="Notched Right Arrow 7"/>
          <p:cNvSpPr/>
          <p:nvPr/>
        </p:nvSpPr>
        <p:spPr>
          <a:xfrm>
            <a:off x="3444240" y="2077459"/>
            <a:ext cx="1371600" cy="609600"/>
          </a:xfrm>
          <a:prstGeom prst="notched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UAT</a:t>
            </a:r>
            <a:endParaRPr lang="en-GB" dirty="0"/>
          </a:p>
        </p:txBody>
      </p:sp>
      <p:sp>
        <p:nvSpPr>
          <p:cNvPr id="9" name="Flowchart: Merge 8"/>
          <p:cNvSpPr/>
          <p:nvPr/>
        </p:nvSpPr>
        <p:spPr>
          <a:xfrm>
            <a:off x="2743200" y="1413164"/>
            <a:ext cx="152400" cy="152400"/>
          </a:xfrm>
          <a:prstGeom prst="flowChartMerg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lowchart: Merge 9"/>
          <p:cNvSpPr/>
          <p:nvPr/>
        </p:nvSpPr>
        <p:spPr>
          <a:xfrm>
            <a:off x="2933700" y="1352550"/>
            <a:ext cx="152400" cy="152400"/>
          </a:xfrm>
          <a:prstGeom prst="flowChartMerg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lowchart: Merge 10"/>
          <p:cNvSpPr/>
          <p:nvPr/>
        </p:nvSpPr>
        <p:spPr>
          <a:xfrm>
            <a:off x="3124200" y="1315460"/>
            <a:ext cx="152400" cy="152400"/>
          </a:xfrm>
          <a:prstGeom prst="flowChartMerg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lowchart: Merge 11"/>
          <p:cNvSpPr/>
          <p:nvPr/>
        </p:nvSpPr>
        <p:spPr>
          <a:xfrm>
            <a:off x="3291840" y="1264589"/>
            <a:ext cx="152400" cy="152400"/>
          </a:xfrm>
          <a:prstGeom prst="flowChartMerg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lowchart: Merge 12"/>
          <p:cNvSpPr/>
          <p:nvPr/>
        </p:nvSpPr>
        <p:spPr>
          <a:xfrm>
            <a:off x="3459480" y="1228350"/>
            <a:ext cx="152400" cy="152400"/>
          </a:xfrm>
          <a:prstGeom prst="flowChartMerg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lowchart: Merge 13"/>
          <p:cNvSpPr/>
          <p:nvPr/>
        </p:nvSpPr>
        <p:spPr>
          <a:xfrm>
            <a:off x="3886200" y="2038350"/>
            <a:ext cx="152400" cy="152400"/>
          </a:xfrm>
          <a:prstGeom prst="flowChartMerg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lowchart: Merge 14"/>
          <p:cNvSpPr/>
          <p:nvPr/>
        </p:nvSpPr>
        <p:spPr>
          <a:xfrm>
            <a:off x="4099979" y="1940757"/>
            <a:ext cx="152400" cy="152400"/>
          </a:xfrm>
          <a:prstGeom prst="flowChartMerg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266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800" spc="-100" dirty="0" smtClean="0">
                <a:ln w="3175">
                  <a:noFill/>
                </a:ln>
                <a:solidFill>
                  <a:schemeClr val="accent1"/>
                </a:solidFill>
              </a:rPr>
              <a:t>Goals</a:t>
            </a:r>
            <a:endParaRPr lang="en-GB" sz="2800" spc="-100" dirty="0">
              <a:ln w="3175">
                <a:noFill/>
              </a:ln>
              <a:solidFill>
                <a:schemeClr val="accent1"/>
              </a:solidFill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Reduce cycle delivery time for Sprints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Reduce number of defects found late in the cycle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Increase confidence with delivery of quality product 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955631" lvl="2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sz="16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42900" y="4961701"/>
            <a:ext cx="1600200" cy="1142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6075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32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1pPr>
            <a:lvl2pPr marL="630238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630238" algn="l"/>
              </a:tabLst>
              <a:defRPr sz="28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2pPr>
            <a:lvl3pPr marL="914400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4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3pPr>
            <a:lvl4pPr marL="1482725" indent="-22383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914400" algn="l"/>
              </a:tabLst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4pPr>
            <a:lvl5pPr marL="1712913" indent="-2301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fld id="{E1AB34A1-66B3-4A2E-8303-D8630C1DBCF3}" type="slidenum">
              <a:rPr lang="en-GB" sz="825">
                <a:solidFill>
                  <a:srgbClr val="FF9E29"/>
                </a:solidFill>
                <a:cs typeface="Segoe UI" pitchFamily="34" charset="0"/>
              </a:rPr>
              <a:pPr marL="0" indent="0">
                <a:buNone/>
              </a:pPr>
              <a:t>33</a:t>
            </a:fld>
            <a:endParaRPr lang="en-GB" sz="825" dirty="0">
              <a:solidFill>
                <a:srgbClr val="FF9E29"/>
              </a:solidFill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994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KPIs –Cumulated defects</a:t>
            </a:r>
            <a:endParaRPr lang="en-GB" dirty="0"/>
          </a:p>
        </p:txBody>
      </p:sp>
      <p:graphicFrame>
        <p:nvGraphicFramePr>
          <p:cNvPr id="67" name="Chart 6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4122614"/>
              </p:ext>
            </p:extLst>
          </p:nvPr>
        </p:nvGraphicFramePr>
        <p:xfrm>
          <a:off x="838200" y="1352550"/>
          <a:ext cx="72390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790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800" spc="-100" dirty="0" smtClean="0">
                <a:ln w="3175">
                  <a:noFill/>
                </a:ln>
                <a:solidFill>
                  <a:schemeClr val="accent1"/>
                </a:solidFill>
              </a:rPr>
              <a:t>WoW</a:t>
            </a:r>
            <a:endParaRPr lang="en-GB" sz="2800" spc="-100" dirty="0">
              <a:ln w="3175">
                <a:noFill/>
              </a:ln>
              <a:solidFill>
                <a:schemeClr val="accent1"/>
              </a:solidFill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Early engagement of QA with Dev and Business team</a:t>
            </a:r>
          </a:p>
          <a:p>
            <a:pPr marL="1013223" lvl="2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Sharing product and testing objectives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Added value to Dev testing effort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Last few days of Sprint became a Pre-SIT period</a:t>
            </a:r>
          </a:p>
          <a:p>
            <a:pPr marL="1013223" lvl="2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Execution of “Happy Path”</a:t>
            </a:r>
          </a:p>
          <a:p>
            <a:pPr marL="1013223" lvl="2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Early detection of Sev 1s &amp; 2 </a:t>
            </a:r>
          </a:p>
          <a:p>
            <a:pPr marL="1013223" lvl="2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Entry stage gate criteria met</a:t>
            </a:r>
          </a:p>
          <a:p>
            <a:pPr marL="1013223" lvl="2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Fast turn around of defects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955631" lvl="2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sz="16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42900" y="4961701"/>
            <a:ext cx="1600200" cy="1142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6075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32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1pPr>
            <a:lvl2pPr marL="630238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630238" algn="l"/>
              </a:tabLst>
              <a:defRPr sz="28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2pPr>
            <a:lvl3pPr marL="914400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4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3pPr>
            <a:lvl4pPr marL="1482725" indent="-22383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914400" algn="l"/>
              </a:tabLst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4pPr>
            <a:lvl5pPr marL="1712913" indent="-2301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fld id="{E1AB34A1-66B3-4A2E-8303-D8630C1DBCF3}" type="slidenum">
              <a:rPr lang="en-GB" sz="825">
                <a:solidFill>
                  <a:srgbClr val="FF9E29"/>
                </a:solidFill>
                <a:cs typeface="Segoe UI" pitchFamily="34" charset="0"/>
              </a:rPr>
              <a:pPr marL="0" indent="0">
                <a:buNone/>
              </a:pPr>
              <a:t>35</a:t>
            </a:fld>
            <a:endParaRPr lang="en-GB" sz="825" dirty="0">
              <a:solidFill>
                <a:srgbClr val="FF9E29"/>
              </a:solidFill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340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800" spc="-100" dirty="0" smtClean="0">
                <a:ln w="3175">
                  <a:noFill/>
                </a:ln>
                <a:solidFill>
                  <a:schemeClr val="accent1"/>
                </a:solidFill>
              </a:rPr>
              <a:t>WoW</a:t>
            </a:r>
            <a:endParaRPr lang="en-GB" sz="2800" spc="-100" dirty="0">
              <a:ln w="3175">
                <a:noFill/>
              </a:ln>
              <a:solidFill>
                <a:schemeClr val="accent1"/>
              </a:solidFill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Entry to formal SIT with “Known </a:t>
            </a:r>
            <a:r>
              <a:rPr lang="en-US" sz="2000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Knowns</a:t>
            </a: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”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More confidence of product quality</a:t>
            </a:r>
          </a:p>
          <a:p>
            <a:pPr marL="1013223" lvl="2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Less “Unknown Unknowns”</a:t>
            </a:r>
            <a:endParaRPr lang="en-US" sz="12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Next Sprint Technical debt (Sev 3/4)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Product owner can “Go-Live” earlier</a:t>
            </a:r>
          </a:p>
          <a:p>
            <a:pPr marL="1013223" lvl="2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UAT cycle shorter</a:t>
            </a:r>
          </a:p>
          <a:p>
            <a:pPr marL="1013223" lvl="2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Less technical debt</a:t>
            </a:r>
          </a:p>
          <a:p>
            <a:pPr marL="1013223" lvl="2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More communication….more reliability….earlier value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955631" lvl="2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sz="16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42900" y="4961701"/>
            <a:ext cx="1600200" cy="1142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6075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32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1pPr>
            <a:lvl2pPr marL="630238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630238" algn="l"/>
              </a:tabLst>
              <a:defRPr sz="28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2pPr>
            <a:lvl3pPr marL="914400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4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3pPr>
            <a:lvl4pPr marL="1482725" indent="-22383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914400" algn="l"/>
              </a:tabLst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4pPr>
            <a:lvl5pPr marL="1712913" indent="-2301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fld id="{E1AB34A1-66B3-4A2E-8303-D8630C1DBCF3}" type="slidenum">
              <a:rPr lang="en-GB" sz="825">
                <a:solidFill>
                  <a:srgbClr val="FF9E29"/>
                </a:solidFill>
                <a:cs typeface="Segoe UI" pitchFamily="34" charset="0"/>
              </a:rPr>
              <a:pPr marL="0" indent="0">
                <a:buNone/>
              </a:pPr>
              <a:t>36</a:t>
            </a:fld>
            <a:endParaRPr lang="en-GB" sz="825" dirty="0">
              <a:solidFill>
                <a:srgbClr val="FF9E29"/>
              </a:solidFill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41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800" spc="-100" dirty="0" smtClean="0">
                <a:ln w="3175">
                  <a:noFill/>
                </a:ln>
                <a:solidFill>
                  <a:schemeClr val="accent1"/>
                </a:solidFill>
              </a:rPr>
              <a:t>WoW – Modified lifecycle</a:t>
            </a:r>
            <a:endParaRPr lang="en-GB" sz="2800" spc="-100" dirty="0">
              <a:ln w="3175">
                <a:noFill/>
              </a:ln>
              <a:solidFill>
                <a:schemeClr val="accent1"/>
              </a:solidFill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42900" y="4961701"/>
            <a:ext cx="1600200" cy="1142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6075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32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1pPr>
            <a:lvl2pPr marL="630238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630238" algn="l"/>
              </a:tabLst>
              <a:defRPr sz="28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2pPr>
            <a:lvl3pPr marL="914400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4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3pPr>
            <a:lvl4pPr marL="1482725" indent="-22383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914400" algn="l"/>
              </a:tabLst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4pPr>
            <a:lvl5pPr marL="1712913" indent="-2301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fld id="{E1AB34A1-66B3-4A2E-8303-D8630C1DBCF3}" type="slidenum">
              <a:rPr lang="en-GB" sz="825">
                <a:solidFill>
                  <a:srgbClr val="FF9E29"/>
                </a:solidFill>
                <a:cs typeface="Segoe UI" pitchFamily="34" charset="0"/>
              </a:rPr>
              <a:pPr marL="0" indent="0">
                <a:buNone/>
              </a:pPr>
              <a:t>37</a:t>
            </a:fld>
            <a:endParaRPr lang="en-GB" sz="825" dirty="0">
              <a:solidFill>
                <a:srgbClr val="FF9E29"/>
              </a:solidFill>
              <a:cs typeface="Segoe UI" pitchFamily="34" charset="0"/>
            </a:endParaRPr>
          </a:p>
        </p:txBody>
      </p:sp>
      <p:sp>
        <p:nvSpPr>
          <p:cNvPr id="4" name="Notched Right Arrow 3"/>
          <p:cNvSpPr/>
          <p:nvPr/>
        </p:nvSpPr>
        <p:spPr>
          <a:xfrm>
            <a:off x="762000" y="1504950"/>
            <a:ext cx="2057400" cy="6096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Development</a:t>
            </a:r>
            <a:endParaRPr lang="en-GB" dirty="0"/>
          </a:p>
        </p:txBody>
      </p:sp>
      <p:sp>
        <p:nvSpPr>
          <p:cNvPr id="7" name="Notched Right Arrow 6"/>
          <p:cNvSpPr/>
          <p:nvPr/>
        </p:nvSpPr>
        <p:spPr>
          <a:xfrm>
            <a:off x="2743200" y="1516712"/>
            <a:ext cx="1295400" cy="609600"/>
          </a:xfrm>
          <a:prstGeom prst="notched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SIT</a:t>
            </a:r>
            <a:endParaRPr lang="en-GB" dirty="0"/>
          </a:p>
        </p:txBody>
      </p:sp>
      <p:sp>
        <p:nvSpPr>
          <p:cNvPr id="8" name="Notched Right Arrow 7"/>
          <p:cNvSpPr/>
          <p:nvPr/>
        </p:nvSpPr>
        <p:spPr>
          <a:xfrm>
            <a:off x="3444240" y="2077459"/>
            <a:ext cx="1371600" cy="609600"/>
          </a:xfrm>
          <a:prstGeom prst="notched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UAT</a:t>
            </a:r>
            <a:endParaRPr lang="en-GB" dirty="0"/>
          </a:p>
        </p:txBody>
      </p:sp>
      <p:sp>
        <p:nvSpPr>
          <p:cNvPr id="9" name="Flowchart: Merge 8"/>
          <p:cNvSpPr/>
          <p:nvPr/>
        </p:nvSpPr>
        <p:spPr>
          <a:xfrm>
            <a:off x="2743200" y="1413164"/>
            <a:ext cx="152400" cy="152400"/>
          </a:xfrm>
          <a:prstGeom prst="flowChartMerg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lowchart: Merge 9"/>
          <p:cNvSpPr/>
          <p:nvPr/>
        </p:nvSpPr>
        <p:spPr>
          <a:xfrm>
            <a:off x="2933700" y="1352550"/>
            <a:ext cx="152400" cy="152400"/>
          </a:xfrm>
          <a:prstGeom prst="flowChartMerg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lowchart: Merge 10"/>
          <p:cNvSpPr/>
          <p:nvPr/>
        </p:nvSpPr>
        <p:spPr>
          <a:xfrm>
            <a:off x="3124200" y="1315460"/>
            <a:ext cx="152400" cy="152400"/>
          </a:xfrm>
          <a:prstGeom prst="flowChartMerg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lowchart: Merge 11"/>
          <p:cNvSpPr/>
          <p:nvPr/>
        </p:nvSpPr>
        <p:spPr>
          <a:xfrm>
            <a:off x="3291840" y="1264589"/>
            <a:ext cx="152400" cy="152400"/>
          </a:xfrm>
          <a:prstGeom prst="flowChartMerg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lowchart: Merge 12"/>
          <p:cNvSpPr/>
          <p:nvPr/>
        </p:nvSpPr>
        <p:spPr>
          <a:xfrm>
            <a:off x="3459480" y="1228350"/>
            <a:ext cx="152400" cy="152400"/>
          </a:xfrm>
          <a:prstGeom prst="flowChartMerg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lowchart: Merge 13"/>
          <p:cNvSpPr/>
          <p:nvPr/>
        </p:nvSpPr>
        <p:spPr>
          <a:xfrm>
            <a:off x="3886200" y="2038350"/>
            <a:ext cx="152400" cy="152400"/>
          </a:xfrm>
          <a:prstGeom prst="flowChartMerg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lowchart: Merge 14"/>
          <p:cNvSpPr/>
          <p:nvPr/>
        </p:nvSpPr>
        <p:spPr>
          <a:xfrm>
            <a:off x="4099979" y="1940757"/>
            <a:ext cx="152400" cy="152400"/>
          </a:xfrm>
          <a:prstGeom prst="flowChartMerg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Notched Right Arrow 15"/>
          <p:cNvSpPr/>
          <p:nvPr/>
        </p:nvSpPr>
        <p:spPr>
          <a:xfrm>
            <a:off x="762000" y="1055399"/>
            <a:ext cx="2057400" cy="6096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Development</a:t>
            </a:r>
            <a:endParaRPr lang="en-GB" dirty="0"/>
          </a:p>
        </p:txBody>
      </p:sp>
      <p:sp>
        <p:nvSpPr>
          <p:cNvPr id="17" name="Notched Right Arrow 16"/>
          <p:cNvSpPr/>
          <p:nvPr/>
        </p:nvSpPr>
        <p:spPr>
          <a:xfrm>
            <a:off x="2740152" y="1067161"/>
            <a:ext cx="871728" cy="609600"/>
          </a:xfrm>
          <a:prstGeom prst="notched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SIT</a:t>
            </a:r>
            <a:endParaRPr lang="en-GB" dirty="0"/>
          </a:p>
        </p:txBody>
      </p:sp>
      <p:sp>
        <p:nvSpPr>
          <p:cNvPr id="19" name="Notched Right Arrow 18"/>
          <p:cNvSpPr/>
          <p:nvPr/>
        </p:nvSpPr>
        <p:spPr>
          <a:xfrm>
            <a:off x="2035493" y="1534668"/>
            <a:ext cx="809625" cy="609600"/>
          </a:xfrm>
          <a:prstGeom prst="notched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Pre-SIT</a:t>
            </a:r>
            <a:endParaRPr lang="en-GB" sz="1200" dirty="0"/>
          </a:p>
        </p:txBody>
      </p:sp>
      <p:sp>
        <p:nvSpPr>
          <p:cNvPr id="20" name="Notched Right Arrow 19"/>
          <p:cNvSpPr/>
          <p:nvPr/>
        </p:nvSpPr>
        <p:spPr>
          <a:xfrm>
            <a:off x="3287078" y="1521623"/>
            <a:ext cx="740093" cy="609600"/>
          </a:xfrm>
          <a:prstGeom prst="notched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UAT</a:t>
            </a:r>
            <a:endParaRPr lang="en-GB" sz="1200" dirty="0"/>
          </a:p>
        </p:txBody>
      </p:sp>
      <p:sp>
        <p:nvSpPr>
          <p:cNvPr id="21" name="Flowchart: Merge 20"/>
          <p:cNvSpPr/>
          <p:nvPr/>
        </p:nvSpPr>
        <p:spPr>
          <a:xfrm>
            <a:off x="2819400" y="1039814"/>
            <a:ext cx="152400" cy="152400"/>
          </a:xfrm>
          <a:prstGeom prst="flowChartMerg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Flowchart: Merge 22"/>
          <p:cNvSpPr/>
          <p:nvPr/>
        </p:nvSpPr>
        <p:spPr>
          <a:xfrm>
            <a:off x="3129705" y="1048791"/>
            <a:ext cx="152400" cy="152400"/>
          </a:xfrm>
          <a:prstGeom prst="flowChartMerg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Notched Right Arrow 23"/>
          <p:cNvSpPr/>
          <p:nvPr/>
        </p:nvSpPr>
        <p:spPr>
          <a:xfrm>
            <a:off x="754641" y="1516712"/>
            <a:ext cx="1541145" cy="60960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QA involvement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18677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2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2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KPIs </a:t>
            </a:r>
            <a:r>
              <a:rPr lang="en-GB" dirty="0" smtClean="0"/>
              <a:t>–Cumulative KNOWN defects</a:t>
            </a:r>
            <a:endParaRPr lang="en-GB" dirty="0"/>
          </a:p>
        </p:txBody>
      </p:sp>
      <p:graphicFrame>
        <p:nvGraphicFramePr>
          <p:cNvPr id="66" name="Chart 6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199202"/>
              </p:ext>
            </p:extLst>
          </p:nvPr>
        </p:nvGraphicFramePr>
        <p:xfrm>
          <a:off x="4562856" y="1047750"/>
          <a:ext cx="45720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7" name="Chart 6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25594"/>
              </p:ext>
            </p:extLst>
          </p:nvPr>
        </p:nvGraphicFramePr>
        <p:xfrm>
          <a:off x="36576" y="1047750"/>
          <a:ext cx="45720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0751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800" spc="-100" dirty="0" smtClean="0">
                <a:ln w="3175">
                  <a:noFill/>
                </a:ln>
                <a:solidFill>
                  <a:schemeClr val="accent1"/>
                </a:solidFill>
              </a:rPr>
              <a:t>WoW – comments from team</a:t>
            </a:r>
            <a:endParaRPr lang="en-GB" sz="2800" spc="-100" dirty="0">
              <a:ln w="3175">
                <a:noFill/>
              </a:ln>
              <a:solidFill>
                <a:schemeClr val="accent1"/>
              </a:solidFill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5600" lvl="1" indent="0">
              <a:buNone/>
            </a:pPr>
            <a:r>
              <a:rPr lang="en-US" sz="2000" dirty="0"/>
              <a:t>“Much more engagement created a collaborative environment”</a:t>
            </a:r>
          </a:p>
          <a:p>
            <a:pPr marL="355600" lvl="1" indent="0">
              <a:buNone/>
            </a:pPr>
            <a:r>
              <a:rPr lang="en-US" sz="2000" dirty="0"/>
              <a:t>“Gut feel entering SIT stage was superior”</a:t>
            </a:r>
          </a:p>
          <a:p>
            <a:pPr marL="355600" lvl="1" indent="0">
              <a:buNone/>
            </a:pPr>
            <a:r>
              <a:rPr lang="en-US" sz="2000" dirty="0"/>
              <a:t>“Quality product delivered – but more effort needed”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955631" lvl="2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sz="16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42900" y="4961701"/>
            <a:ext cx="1600200" cy="1142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6075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32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1pPr>
            <a:lvl2pPr marL="630238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630238" algn="l"/>
              </a:tabLst>
              <a:defRPr sz="28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2pPr>
            <a:lvl3pPr marL="914400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4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3pPr>
            <a:lvl4pPr marL="1482725" indent="-22383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914400" algn="l"/>
              </a:tabLst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4pPr>
            <a:lvl5pPr marL="1712913" indent="-2301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fld id="{E1AB34A1-66B3-4A2E-8303-D8630C1DBCF3}" type="slidenum">
              <a:rPr lang="en-GB" sz="825">
                <a:solidFill>
                  <a:srgbClr val="FF9E29"/>
                </a:solidFill>
                <a:cs typeface="Segoe UI" pitchFamily="34" charset="0"/>
              </a:rPr>
              <a:pPr marL="0" indent="0">
                <a:buNone/>
              </a:pPr>
              <a:t>39</a:t>
            </a:fld>
            <a:endParaRPr lang="en-GB" sz="825" dirty="0">
              <a:solidFill>
                <a:srgbClr val="FF9E29"/>
              </a:solidFill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42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4000" b="1" spc="-100" dirty="0" smtClean="0">
                <a:ln w="3175">
                  <a:noFill/>
                </a:ln>
              </a:rPr>
              <a:t>What is Software Testing?</a:t>
            </a:r>
            <a:endParaRPr lang="en-GB" sz="4000" b="1" spc="-100" dirty="0">
              <a:ln w="3175">
                <a:noFill/>
              </a:ln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42900" y="4961701"/>
            <a:ext cx="1600200" cy="1142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6075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32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1pPr>
            <a:lvl2pPr marL="630238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630238" algn="l"/>
              </a:tabLst>
              <a:defRPr sz="28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2pPr>
            <a:lvl3pPr marL="914400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4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3pPr>
            <a:lvl4pPr marL="1482725" indent="-22383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914400" algn="l"/>
              </a:tabLst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4pPr>
            <a:lvl5pPr marL="1712913" indent="-2301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fld id="{E1AB34A1-66B3-4A2E-8303-D8630C1DBCF3}" type="slidenum">
              <a:rPr lang="en-GB" sz="825">
                <a:solidFill>
                  <a:srgbClr val="FF9E29"/>
                </a:solidFill>
                <a:cs typeface="Segoe UI" pitchFamily="34" charset="0"/>
              </a:rPr>
              <a:pPr marL="0" indent="0">
                <a:buNone/>
              </a:pPr>
              <a:t>4</a:t>
            </a:fld>
            <a:endParaRPr lang="en-GB" sz="825" dirty="0">
              <a:solidFill>
                <a:srgbClr val="FF9E29"/>
              </a:solidFill>
              <a:cs typeface="Segoe UI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1245743"/>
            <a:ext cx="2781300" cy="16478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834" y="1020858"/>
            <a:ext cx="2038350" cy="22479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5500" y="1140968"/>
            <a:ext cx="2609850" cy="1752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1" y="2904998"/>
            <a:ext cx="4495800" cy="202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413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800" spc="-100" dirty="0" smtClean="0">
                <a:ln w="3175">
                  <a:noFill/>
                </a:ln>
                <a:solidFill>
                  <a:schemeClr val="accent1"/>
                </a:solidFill>
              </a:rPr>
              <a:t>In closing</a:t>
            </a:r>
            <a:endParaRPr lang="en-GB" sz="2800" spc="-100" dirty="0">
              <a:ln w="3175">
                <a:noFill/>
              </a:ln>
              <a:solidFill>
                <a:schemeClr val="accent1"/>
              </a:solidFill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98500" lvl="1" indent="-342900"/>
            <a:r>
              <a:rPr lang="en-US" sz="2000" dirty="0" smtClean="0"/>
              <a:t>AGILE is HARD to do!</a:t>
            </a:r>
          </a:p>
          <a:p>
            <a:pPr marL="698500" lvl="1" indent="-342900"/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Agile is NOT for everyone</a:t>
            </a:r>
          </a:p>
          <a:p>
            <a:pPr marL="698500" lvl="1" indent="-342900"/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Leaders over Mangers</a:t>
            </a:r>
          </a:p>
          <a:p>
            <a:pPr marL="698500" lvl="1" indent="-342900"/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 Pat on the back cost nothing and Motivates</a:t>
            </a:r>
          </a:p>
          <a:p>
            <a:pPr marL="355600" lvl="1" indent="0">
              <a:buNone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955631" lvl="2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sz="16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42900" y="4961701"/>
            <a:ext cx="1600200" cy="1142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6075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32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1pPr>
            <a:lvl2pPr marL="630238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630238" algn="l"/>
              </a:tabLst>
              <a:defRPr sz="28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2pPr>
            <a:lvl3pPr marL="914400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4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3pPr>
            <a:lvl4pPr marL="1482725" indent="-22383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914400" algn="l"/>
              </a:tabLst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4pPr>
            <a:lvl5pPr marL="1712913" indent="-2301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fld id="{E1AB34A1-66B3-4A2E-8303-D8630C1DBCF3}" type="slidenum">
              <a:rPr lang="en-GB" sz="825">
                <a:solidFill>
                  <a:srgbClr val="FF9E29"/>
                </a:solidFill>
                <a:cs typeface="Segoe UI" pitchFamily="34" charset="0"/>
              </a:rPr>
              <a:pPr marL="0" indent="0">
                <a:buNone/>
              </a:pPr>
              <a:t>40</a:t>
            </a:fld>
            <a:endParaRPr lang="en-GB" sz="825" dirty="0">
              <a:solidFill>
                <a:srgbClr val="FF9E29"/>
              </a:solidFill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397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4000" b="1" spc="-100" dirty="0" smtClean="0">
                <a:ln w="3175">
                  <a:noFill/>
                </a:ln>
                <a:solidFill>
                  <a:srgbClr val="FF0000"/>
                </a:solidFill>
              </a:rPr>
              <a:t/>
            </a:r>
            <a:br>
              <a:rPr lang="en-US" sz="4000" b="1" spc="-100" dirty="0" smtClean="0">
                <a:ln w="3175">
                  <a:noFill/>
                </a:ln>
                <a:solidFill>
                  <a:srgbClr val="FF0000"/>
                </a:solidFill>
              </a:rPr>
            </a:br>
            <a:r>
              <a:rPr lang="en-US" sz="4000" b="1" spc="-100" dirty="0" smtClean="0">
                <a:ln w="3175">
                  <a:noFill/>
                </a:ln>
                <a:solidFill>
                  <a:srgbClr val="FF0000"/>
                </a:solidFill>
              </a:rPr>
              <a:t>Questions ????</a:t>
            </a:r>
            <a:br>
              <a:rPr lang="en-US" sz="4000" b="1" spc="-100" dirty="0" smtClean="0">
                <a:ln w="3175">
                  <a:noFill/>
                </a:ln>
                <a:solidFill>
                  <a:srgbClr val="FF0000"/>
                </a:solidFill>
              </a:rPr>
            </a:br>
            <a:r>
              <a:rPr lang="en-US" sz="4000" b="1" spc="-100" dirty="0" smtClean="0">
                <a:ln w="3175">
                  <a:noFill/>
                </a:ln>
                <a:solidFill>
                  <a:srgbClr val="FF0000"/>
                </a:solidFill>
              </a:rPr>
              <a:t/>
            </a:r>
            <a:br>
              <a:rPr lang="en-US" sz="4000" b="1" spc="-100" dirty="0" smtClean="0">
                <a:ln w="3175">
                  <a:noFill/>
                </a:ln>
                <a:solidFill>
                  <a:srgbClr val="FF0000"/>
                </a:solidFill>
              </a:rPr>
            </a:br>
            <a:r>
              <a:rPr lang="en-US" sz="2400" b="1" spc="-100" dirty="0" smtClean="0">
                <a:ln w="3175">
                  <a:noFill/>
                </a:ln>
              </a:rPr>
              <a:t>Good reading : </a:t>
            </a:r>
            <a:endParaRPr lang="en-GB" sz="2400" b="1" spc="-100" dirty="0">
              <a:ln w="3175">
                <a:noFill/>
              </a:ln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42900" y="4961701"/>
            <a:ext cx="1600200" cy="1142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6075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32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1pPr>
            <a:lvl2pPr marL="630238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630238" algn="l"/>
              </a:tabLst>
              <a:defRPr sz="28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2pPr>
            <a:lvl3pPr marL="914400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4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3pPr>
            <a:lvl4pPr marL="1482725" indent="-22383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914400" algn="l"/>
              </a:tabLst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4pPr>
            <a:lvl5pPr marL="1712913" indent="-2301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fld id="{E1AB34A1-66B3-4A2E-8303-D8630C1DBCF3}" type="slidenum">
              <a:rPr lang="en-GB" sz="825">
                <a:solidFill>
                  <a:srgbClr val="FF9E29"/>
                </a:solidFill>
                <a:cs typeface="Segoe UI" pitchFamily="34" charset="0"/>
              </a:rPr>
              <a:pPr marL="0" indent="0">
                <a:buNone/>
              </a:pPr>
              <a:t>41</a:t>
            </a:fld>
            <a:endParaRPr lang="en-GB" sz="825" dirty="0">
              <a:solidFill>
                <a:srgbClr val="FF9E29"/>
              </a:solidFill>
              <a:cs typeface="Segoe UI" pitchFamily="34" charset="0"/>
            </a:endParaRPr>
          </a:p>
        </p:txBody>
      </p:sp>
      <p:pic>
        <p:nvPicPr>
          <p:cNvPr id="18434" name="Picture 2" descr="Agile Testing: A Practical Guide for Testers adn Agile Team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390774"/>
            <a:ext cx="20574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572000" y="1504950"/>
            <a:ext cx="4419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Published  in ComputerWorld.co.uk</a:t>
            </a:r>
          </a:p>
          <a:p>
            <a:endParaRPr lang="en-US" dirty="0" smtClean="0"/>
          </a:p>
          <a:p>
            <a:r>
              <a:rPr lang="en-US" dirty="0"/>
              <a:t>“Say hello to QA and goodbye to testing”</a:t>
            </a:r>
          </a:p>
          <a:p>
            <a:r>
              <a:rPr lang="en-US" dirty="0"/>
              <a:t>“Failure is only a stepping stone to </a:t>
            </a:r>
            <a:r>
              <a:rPr lang="en-US" dirty="0" smtClean="0"/>
              <a:t>success”</a:t>
            </a:r>
          </a:p>
          <a:p>
            <a:r>
              <a:rPr lang="en-US" dirty="0" smtClean="0"/>
              <a:t>“Test data governance”</a:t>
            </a:r>
          </a:p>
          <a:p>
            <a:r>
              <a:rPr lang="en-US" dirty="0" smtClean="0"/>
              <a:t>“Test data warehouse”</a:t>
            </a:r>
          </a:p>
          <a:p>
            <a:r>
              <a:rPr lang="en-US" dirty="0" smtClean="0"/>
              <a:t>“What does quality look like”</a:t>
            </a:r>
          </a:p>
          <a:p>
            <a:r>
              <a:rPr lang="en-US" dirty="0" smtClean="0"/>
              <a:t>“Test data management is the new Automation”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4419600" y="1504949"/>
            <a:ext cx="4343400" cy="2585323"/>
          </a:xfrm>
          <a:prstGeom prst="roundRect">
            <a:avLst/>
          </a:prstGeom>
          <a:solidFill>
            <a:srgbClr val="FFC000">
              <a:alpha val="1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251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800" spc="-100" dirty="0" smtClean="0">
                <a:ln w="3175">
                  <a:noFill/>
                </a:ln>
                <a:solidFill>
                  <a:schemeClr val="accent1"/>
                </a:solidFill>
              </a:rPr>
              <a:t>Testing practices</a:t>
            </a:r>
            <a:endParaRPr lang="en-GB" sz="2800" spc="-100" dirty="0">
              <a:ln w="3175">
                <a:noFill/>
              </a:ln>
              <a:solidFill>
                <a:schemeClr val="accent1"/>
              </a:solidFill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>
          <a:xfrm>
            <a:off x="628650" y="1370013"/>
            <a:ext cx="4095750" cy="3262312"/>
          </a:xfrm>
        </p:spPr>
        <p:txBody>
          <a:bodyPr>
            <a:normAutofit lnSpcReduction="10000"/>
          </a:bodyPr>
          <a:lstStyle/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Test plans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b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Test cases/scenarios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Aligning to requirements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Wait for code to be delivered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Automation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Expect defects and report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KPI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42900" y="4961701"/>
            <a:ext cx="1600200" cy="1142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6075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32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1pPr>
            <a:lvl2pPr marL="630238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630238" algn="l"/>
              </a:tabLst>
              <a:defRPr sz="28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2pPr>
            <a:lvl3pPr marL="914400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4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3pPr>
            <a:lvl4pPr marL="1482725" indent="-22383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914400" algn="l"/>
              </a:tabLst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4pPr>
            <a:lvl5pPr marL="1712913" indent="-2301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fld id="{E1AB34A1-66B3-4A2E-8303-D8630C1DBCF3}" type="slidenum">
              <a:rPr lang="en-GB" sz="825">
                <a:solidFill>
                  <a:srgbClr val="FF9E29"/>
                </a:solidFill>
                <a:cs typeface="Segoe UI" pitchFamily="34" charset="0"/>
              </a:rPr>
              <a:pPr marL="0" indent="0">
                <a:buNone/>
              </a:pPr>
              <a:t>5</a:t>
            </a:fld>
            <a:endParaRPr lang="en-GB" sz="825" dirty="0">
              <a:solidFill>
                <a:srgbClr val="FF9E29"/>
              </a:solidFill>
              <a:cs typeface="Segoe UI" pitchFamily="34" charset="0"/>
            </a:endParaRPr>
          </a:p>
        </p:txBody>
      </p:sp>
      <p:sp>
        <p:nvSpPr>
          <p:cNvPr id="4" name="AutoShape 2" descr="data:image/jpeg;base64,/9j/4AAQSkZJRgABAQEAYABgAAD/2wBDAAoHBwkHBgoJCAkLCwoMDxkQDw4ODx4WFxIZJCAmJSMgIyIoLTkwKCo2KyIjMkQyNjs9QEBAJjBGS0U+Sjk/QD3/2wBDAQsLCw8NDx0QEB09KSMpPT09PT09PT09PT09PT09PT09PT09PT09PT09PT09PT09PT09PT09PT09PT09PT09PT3/wAARCABnAGc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2Siop7mG2UNPIkYPTccZ+nrUP22ST/j3tZnB6M+I1/Xn9KALdFVMX8n8VtEPQK0h/pQLa5PL3zg/7EaD+YNAFuiq32Wb/AJ/rn/vmP/4imm1uR92+kJ7b40P8gKALdFVSL9OQ1tLjsVZD+eT/ACpPtkkf/HxayqO7R/vB+nP6UAW6KihuYbgEwyK+OoB5H1HapaACiiigAooooAggs4bdiyJmQ9ZGO5j9SeanoooAKKKKACis6+1mG1+VPnk5HQ7Rj37/AIU601e3urBbrOwE7Sh5YMOq471XJK17AXzSe1YOpeIkgkRF/wBTLgCReWKnjcv0Pb2PSpNHs9Rtr+4a5MYtmHyqGyWb+8PTjj1PFV7JqPM9BXNWe0huCGkQFx0ccMPoRyKi/wBJtfW5i9DgSD+jfofrVuisxkcM8c8e+Ntwzg9iD6Edj7GpKrzW2X86E7JwMZ7MPRvUfqKfBOJVIIKupwyHsf8AD3oAlooooAKhubhbaFpZMlVxnFPeWOMr5jqu7gbjjNchd6rcWl9cSRsHLcSRNjDHPG7PTjA9hWlOm5uyE3Y3oNetZ7R51OdkhjYKcjdjPXpjHesqXxRKZ90CF0HWMrj/AIDu/vYx3qrcI2mXvlTqUtXXbIgHRTyG46lTzn/ep1jaSm+uNOaNiko3lwhKxuOA2e4I4/KuhUoK73FdlOYwJeRz3G2W3eEiNn7A4wy+4x0/Cn6efMultnEkMd7lVzy0bgHBx7gYP4elbUPh6WHSmgkvV3CRpRmPMa56/KT+OexJqXTtAWzmW6vLg3E0YwhxtSMew/qap1YJNXCzLmm6TDp9rHECZmRi4eQAkE9celXJJUi273VdxwMnqaoS6xb7ZUhf98ELIGGN3uPXjmuZmluNRkud0oKoApR3O91OTkdsetYKEqjbkx3sdvVO71KKBJNhEjoMlQegzgn8O+PUVz6avfz6YotzJJPB8j+WuWJ/hcjuCMe2Qc1ftNCeW7gvZ3aHC5NqAMKSMFc915PFHslH42Fy5o+rR6rDLtwJIn2Pjoe4IqzcxOCs8IzKnVR/Gvdf6j3+pqWC3it4xHDGkaD+FRgVJWUmm/d2GVRfp0aG5U+hhY/qARRVqipA4XVbiaS7KXEkyBl+7GmTIepw3Qr6Y4xVmGI6xDLarAq3VvGuC3HmIeit7j+tWtO0d7/RoN01xaAZCDgkoDlcgjj8Mdq29O0y30yJlgDFnOXkc7mc+pNds6kYLlW6/r+tybGRZaFcXcDJrHMYx5cayEsB3y3cH0rexHa2wCjbFEnAHOABSzSrBE8r52qMniuauvEM08skEUBeMHy5dowqg9fn9ceg/OsffrPy/AexLeamNStpIA/k3KMfL43I+RwPQnqPqOOoqgtw9xpxtPNeRrVRy5/1kefvD0IPH0IqK5gWzvLe73x3UPmeYjEbVYdx7EfpgVYgt5dQvYr3So0MJkKyF2wqjo6/7QI6H6elbxilHy/URSEW/TzeedJ9oSU+ceuxs5VgPQjH6ipL61DW0N00VzBFOgMkXllhk9VBHIHHfrmup0/RrbTpZpYTIzy8Eu2eOwxUOp67DYHYCpfO35j1PoAOT+gpe3vK0FcLFDw5YzjUZb1ongtzF5aLIMM3Ockdv/r10orM0jWF1PzUKFJosbh2IPQirs90kCMznJVdxVeWx64rnquUpaqw0TZozXOz6vJqQmt7Mfv4xvMSt/rEPHB46HqOnPetDQ472PTlXUAokBJQA5IXsD7ik6bUbsLlua6EcywpE8sjKWwmOB0ySSKKjhO/U7hwOI0SP8eWP6FaKzGZuoeIFiDJbgg+uPm/Lt+PPtVW21S/TSnnnUrDM26By2X27cn8yOD7n0FWrrw1arBNJbI32g/MGLEnH90VQ0SaOdZdHuiQHzJBzyP7wH0zkfU+ldUVBwfLqSZi6jdj95Gd8z5LQKpIA7hzk/zz9KnuNOZ5o5Le2vbmKTDoqyZj/wC+/wDGtNPCcm945L3/AEWQ/Okce1n9icn9K6GKFIIUijUKiAKoHYCrnXjH4P6/r+mCRmaRowt9MaDUEimaWQyuhG5VJ7DP0q7c3EWnWwwqqBwqDgf/AFhWdr2oNbgRxybeMNg4JJ6DP0ycfSmWhTxHpYjuZXS4hO2UxHac+o9iOf8A9VYtSn78thlJ/Et2W8+KMmBST8ybVfHXB6/j+lWE0q3khXU0upQZYwYlkxtUNyVIAyc9PWs3WI44YhYWo2wodmWb7qAncSfc5q5YSNrT/ZxFMtnHHtjuI/k2HgYHqCPXPStnFKPNDT/IRmzfadKcXMNxDLNIy/NAPlds/d9xW2dFvm1eOZZ0W2Rt+TlnbPVSPcHGeelWrDw7Z2MwmJluJV+68zZ2/QdBWqKznWX2QSK1nplpYlzbQJGXOWI6n8aluJlt4WkYEhew6k9AB7k8U9mVFLMwVQMkk4AFVo0N1Ms8ilY05iRhgk/3iP5Dt9Txzttu7KH2UDQ24EhBlYl5COhY8n8O30AoqxRSATrVeHTrWC4eeK3jSWT7zgcmm+Tcwf6mYSr/AHJuv4MP6g0v20x/8fFvNH7qvmL+a5P5gU02tgLVGKgjvrWU7Y7iJm/u7xn8utT0gMq60C3vL9biZ3KjJ8ofd3Efe+tYtmlzpfiJIo4ZZN3ySBV4Kdmz04PP4kV19GK1jWaVnqhWMmXw5aXF+bm5LzLnIiY/IDkn8evetREWNQqKFUcAAYAqKS/tYSVkuIlYdi4z+XWozfGTi3tp5fcrsX82x+gNRKcpKzY7FuoJ7uOBghy8rfdiTlj+HYe54qLybqf/AF0ywr/dh5P/AH0R/ID61PBbRW6kRIFyck9Sx9SepP1qQIkt5J3WS6xgHKwqcqp9Se5/QfrVrFFFABRRRQAUUUUAMkhjmXEsaOPRlBqA6ZZdraJf91dv8qKKAE/sy1/55nHpvb/GgaXZdTbRN/vLu/nRRQBYigihGIo0QeiqB/Kn4oooAKKKKACiiigAooooA//Z"/>
          <p:cNvSpPr>
            <a:spLocks noChangeAspect="1" noChangeArrowheads="1"/>
          </p:cNvSpPr>
          <p:nvPr/>
        </p:nvSpPr>
        <p:spPr bwMode="auto">
          <a:xfrm>
            <a:off x="63500" y="-465138"/>
            <a:ext cx="981075" cy="981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Text Placeholder 2"/>
          <p:cNvSpPr txBox="1">
            <a:spLocks/>
          </p:cNvSpPr>
          <p:nvPr/>
        </p:nvSpPr>
        <p:spPr>
          <a:xfrm>
            <a:off x="4505325" y="1370013"/>
            <a:ext cx="409575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Defect management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Triage manager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Test manager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Test lead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Tester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QA Manager</a:t>
            </a: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56023" lvl="1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 rot="19577455">
            <a:off x="-841249" y="1848459"/>
            <a:ext cx="8901762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15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50800" dir="5400000" algn="ctr" rotWithShape="0">
                    <a:srgbClr val="000000">
                      <a:alpha val="19000"/>
                    </a:srgbClr>
                  </a:outerShdw>
                </a:effectLst>
              </a:rPr>
              <a:t>€€ £££ $$$</a:t>
            </a:r>
            <a:endParaRPr lang="en-US" sz="115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>
                <a:outerShdw blurRad="50800" dist="50800" dir="5400000" algn="ctr" rotWithShape="0">
                  <a:srgbClr val="000000">
                    <a:alpha val="19000"/>
                  </a:srgbClr>
                </a:outerShdw>
              </a:effectLst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2884" y="25401"/>
            <a:ext cx="2362200" cy="155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492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4000" b="1" spc="-100" dirty="0" smtClean="0">
                <a:ln w="3175">
                  <a:noFill/>
                </a:ln>
              </a:rPr>
              <a:t>What is the cost of exposing defects?</a:t>
            </a:r>
            <a:endParaRPr lang="en-GB" sz="4000" b="1" spc="-100" dirty="0">
              <a:ln w="3175">
                <a:noFill/>
              </a:ln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95400" y="1885950"/>
            <a:ext cx="6705600" cy="2143125"/>
          </a:xfrm>
          <a:prstGeom prst="rect">
            <a:avLst/>
          </a:prstGeom>
        </p:spPr>
      </p:pic>
      <p:sp>
        <p:nvSpPr>
          <p:cNvPr id="5" name="Slide Number Placeholder 3"/>
          <p:cNvSpPr txBox="1">
            <a:spLocks/>
          </p:cNvSpPr>
          <p:nvPr/>
        </p:nvSpPr>
        <p:spPr>
          <a:xfrm>
            <a:off x="342900" y="4961701"/>
            <a:ext cx="1600200" cy="1142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6075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32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1pPr>
            <a:lvl2pPr marL="630238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630238" algn="l"/>
              </a:tabLst>
              <a:defRPr sz="28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2pPr>
            <a:lvl3pPr marL="914400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4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3pPr>
            <a:lvl4pPr marL="1482725" indent="-22383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914400" algn="l"/>
              </a:tabLst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4pPr>
            <a:lvl5pPr marL="1712913" indent="-2301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fld id="{E1AB34A1-66B3-4A2E-8303-D8630C1DBCF3}" type="slidenum">
              <a:rPr lang="en-GB" sz="825">
                <a:solidFill>
                  <a:srgbClr val="FF9E29"/>
                </a:solidFill>
                <a:cs typeface="Segoe UI" pitchFamily="34" charset="0"/>
              </a:rPr>
              <a:pPr marL="0" indent="0">
                <a:buNone/>
              </a:pPr>
              <a:t>6</a:t>
            </a:fld>
            <a:endParaRPr lang="en-GB" sz="825" dirty="0">
              <a:solidFill>
                <a:srgbClr val="FF9E29"/>
              </a:solidFill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669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Costs of Issues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8BFC3369-C4C1-8B44-B20C-F5518D0BA8DF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4" name="Notched Right Arrow 33"/>
          <p:cNvSpPr/>
          <p:nvPr/>
        </p:nvSpPr>
        <p:spPr>
          <a:xfrm>
            <a:off x="1" y="793277"/>
            <a:ext cx="1334069" cy="757451"/>
          </a:xfrm>
          <a:prstGeom prst="notch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Req.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35" name="Notched Right Arrow 34"/>
          <p:cNvSpPr/>
          <p:nvPr/>
        </p:nvSpPr>
        <p:spPr>
          <a:xfrm>
            <a:off x="1141383" y="798772"/>
            <a:ext cx="1334069" cy="757451"/>
          </a:xfrm>
          <a:prstGeom prst="notch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Arch.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36" name="Notched Right Arrow 35"/>
          <p:cNvSpPr/>
          <p:nvPr/>
        </p:nvSpPr>
        <p:spPr>
          <a:xfrm>
            <a:off x="3265271" y="788158"/>
            <a:ext cx="1334069" cy="757451"/>
          </a:xfrm>
          <a:prstGeom prst="notch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Dev.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40" name="Notched Right Arrow 39"/>
          <p:cNvSpPr/>
          <p:nvPr/>
        </p:nvSpPr>
        <p:spPr>
          <a:xfrm>
            <a:off x="7768987" y="783041"/>
            <a:ext cx="1334069" cy="757451"/>
          </a:xfrm>
          <a:prstGeom prst="notch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Prod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14" name="Oval Callout 13"/>
          <p:cNvSpPr/>
          <p:nvPr/>
        </p:nvSpPr>
        <p:spPr>
          <a:xfrm>
            <a:off x="3932304" y="2947916"/>
            <a:ext cx="5073512" cy="1074761"/>
          </a:xfrm>
          <a:prstGeom prst="wedgeEllipseCallout">
            <a:avLst>
              <a:gd name="adj1" fmla="val 44258"/>
              <a:gd name="adj2" fmla="val -210163"/>
            </a:avLst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dirty="0" smtClean="0"/>
              <a:t>Total 400 </a:t>
            </a:r>
            <a:r>
              <a:rPr lang="en-US" b="1" dirty="0" err="1" smtClean="0"/>
              <a:t>hrs</a:t>
            </a:r>
            <a:r>
              <a:rPr lang="en-US" b="1" dirty="0" smtClean="0"/>
              <a:t> ~ £40,000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i="1" dirty="0" smtClean="0"/>
              <a:t>- Clients </a:t>
            </a:r>
            <a:r>
              <a:rPr lang="en-US" sz="2400" b="1" dirty="0" smtClean="0"/>
              <a:t>£</a:t>
            </a:r>
            <a:r>
              <a:rPr lang="en-US" sz="2400" b="1" dirty="0"/>
              <a:t> </a:t>
            </a:r>
            <a:r>
              <a:rPr lang="en-US" sz="2400" b="1" dirty="0" smtClean="0"/>
              <a:t>£</a:t>
            </a:r>
            <a:r>
              <a:rPr lang="en-US" sz="2400" b="1" dirty="0"/>
              <a:t> </a:t>
            </a:r>
            <a:r>
              <a:rPr lang="en-US" sz="2400" b="1" dirty="0" smtClean="0"/>
              <a:t>£</a:t>
            </a:r>
            <a:r>
              <a:rPr lang="en-US" sz="2400" b="1" dirty="0"/>
              <a:t> </a:t>
            </a:r>
            <a:r>
              <a:rPr lang="en-US" sz="2400" b="1" dirty="0" smtClean="0"/>
              <a:t>£</a:t>
            </a:r>
            <a:r>
              <a:rPr lang="en-US" sz="2400" b="1" dirty="0"/>
              <a:t> £</a:t>
            </a:r>
            <a:endParaRPr lang="en-GB" sz="2400" b="1" i="1" dirty="0"/>
          </a:p>
        </p:txBody>
      </p:sp>
      <p:sp>
        <p:nvSpPr>
          <p:cNvPr id="5" name="Oval 4"/>
          <p:cNvSpPr/>
          <p:nvPr/>
        </p:nvSpPr>
        <p:spPr>
          <a:xfrm>
            <a:off x="1" y="1607023"/>
            <a:ext cx="1214651" cy="593678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£300</a:t>
            </a:r>
            <a:endParaRPr lang="en-GB" b="1" dirty="0"/>
          </a:p>
        </p:txBody>
      </p:sp>
      <p:sp>
        <p:nvSpPr>
          <p:cNvPr id="15" name="Notched Right Arrow 14"/>
          <p:cNvSpPr/>
          <p:nvPr/>
        </p:nvSpPr>
        <p:spPr>
          <a:xfrm>
            <a:off x="2284939" y="789865"/>
            <a:ext cx="1338573" cy="757451"/>
          </a:xfrm>
          <a:prstGeom prst="notch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Detail Design.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962211" y="1607023"/>
            <a:ext cx="1214651" cy="593678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£800</a:t>
            </a:r>
            <a:endParaRPr lang="en-GB" b="1" dirty="0"/>
          </a:p>
        </p:txBody>
      </p:sp>
      <p:sp>
        <p:nvSpPr>
          <p:cNvPr id="17" name="Oval 16"/>
          <p:cNvSpPr/>
          <p:nvPr/>
        </p:nvSpPr>
        <p:spPr>
          <a:xfrm>
            <a:off x="2016498" y="1607023"/>
            <a:ext cx="1214651" cy="593678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£1800</a:t>
            </a:r>
            <a:endParaRPr lang="en-GB" b="1" dirty="0"/>
          </a:p>
        </p:txBody>
      </p:sp>
      <p:sp>
        <p:nvSpPr>
          <p:cNvPr id="18" name="Oval 17"/>
          <p:cNvSpPr/>
          <p:nvPr/>
        </p:nvSpPr>
        <p:spPr>
          <a:xfrm>
            <a:off x="3080461" y="1607023"/>
            <a:ext cx="1214651" cy="593678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£3800</a:t>
            </a:r>
            <a:endParaRPr lang="en-GB" b="1" dirty="0"/>
          </a:p>
        </p:txBody>
      </p:sp>
      <p:sp>
        <p:nvSpPr>
          <p:cNvPr id="19" name="Oval 18"/>
          <p:cNvSpPr/>
          <p:nvPr/>
        </p:nvSpPr>
        <p:spPr>
          <a:xfrm>
            <a:off x="4184752" y="1586554"/>
            <a:ext cx="1214651" cy="593678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£6000</a:t>
            </a:r>
            <a:endParaRPr lang="en-GB" b="1" dirty="0"/>
          </a:p>
        </p:txBody>
      </p:sp>
      <p:sp>
        <p:nvSpPr>
          <p:cNvPr id="20" name="Notched Right Arrow 19"/>
          <p:cNvSpPr/>
          <p:nvPr/>
        </p:nvSpPr>
        <p:spPr>
          <a:xfrm>
            <a:off x="4346248" y="789865"/>
            <a:ext cx="1334069" cy="757451"/>
          </a:xfrm>
          <a:prstGeom prst="notch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SIT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21" name="Notched Right Arrow 20"/>
          <p:cNvSpPr/>
          <p:nvPr/>
        </p:nvSpPr>
        <p:spPr>
          <a:xfrm>
            <a:off x="5426699" y="788158"/>
            <a:ext cx="1334069" cy="757451"/>
          </a:xfrm>
          <a:prstGeom prst="notch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UAT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5131559" y="1586554"/>
            <a:ext cx="1528549" cy="593678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£10,000</a:t>
            </a:r>
            <a:endParaRPr lang="en-GB" b="1" dirty="0"/>
          </a:p>
        </p:txBody>
      </p:sp>
      <p:sp>
        <p:nvSpPr>
          <p:cNvPr id="23" name="Notched Right Arrow 22"/>
          <p:cNvSpPr/>
          <p:nvPr/>
        </p:nvSpPr>
        <p:spPr>
          <a:xfrm>
            <a:off x="6515104" y="789865"/>
            <a:ext cx="1496130" cy="757451"/>
          </a:xfrm>
          <a:prstGeom prst="notch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PreProd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6498895" y="1578023"/>
            <a:ext cx="1528549" cy="593678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£20,000</a:t>
            </a:r>
            <a:endParaRPr lang="en-GB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091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7" grpId="0" animBg="1"/>
      <p:bldP spid="18" grpId="0" animBg="1"/>
      <p:bldP spid="19" grpId="0" animBg="1"/>
      <p:bldP spid="22" grpId="0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8210550" cy="99377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Off-shoring has become BIG-BUSINESS</a:t>
            </a:r>
            <a:endParaRPr lang="en-GB" dirty="0"/>
          </a:p>
        </p:txBody>
      </p:sp>
      <p:sp>
        <p:nvSpPr>
          <p:cNvPr id="6" name="AutoShape 2" descr="data:image/jpeg;base64,/9j/4AAQSkZJRgABAQAAAQABAAD/2wCEAAkGBxQPDxIQEhQWFhUWFhcVGBMYFxUUFBYWGBgWGRoUFRQYHCggGhooHBcYITEhJSkrLi4uGB8zODMsNygwLisBCgoKDg0OGhAQGy8kICQsNyw4LzQsLSwtLCwwLCw0LiwsLCwsLCwsLCwtLDQ0LywsLCwsLC8sLCwsLCwsLCwsLP/AABEIAR8AsAMBEQACEQEDEQH/xAAcAAEAAQUBAQAAAAAAAAAAAAAABgEEBQcIAwL/xABFEAABAwICBQgHBgMGBwAAAAABAAIDBBEFIQYSMUFRBxMiYXGBkaEIMkJScrHRFCNigpLBFTPCJENTorLxJTRjc3Sz8P/EABsBAQACAwEBAAAAAAAAAAAAAAAEBQIDBgcB/8QANxEBAAIBAgMDCwMDBAMAAAAAAAECAwQRBRIxBiFBEyJRYXGBkaHB0eFCsfAUMvEjNFKyM2Jy/9oADAMBAAIRAxEAPwDeKAgICAgICAgICAgICAgICAgICAgICAgICAgICAgssUxeCkZr1EscTeL3Bt+y+3uQQTGOWrDaclrDLOdn3TOj+p5bl1i6CL13pAC/3NGT8ctvJrSgxcvL7VH1aWAdpkP7hB9Q8vtSPWpYT2Oe36oMtQ+kAw/zqNw/7cgd5OAQSvBeWPDKmwdI+Bx3TM1R+tpc3xKCcUNfFUMEkMjJGn2mODh4hBcoCAgICAgICAgICAgwGlemNJhcevUygEi7Ym2dK/4WX8zYdaDSek/LPW1jjFQs5hh2OAEk7h22s3uF+tfJmIjeWzHivkty0iZn1Id/AamqeZamUlztrnuMkh6s/qo19XWOnevtN2c1GTvyzFY+M/b5snT6LwN9YOeeskDwFlGtqrz07l5h7PaOn90Tb2z9tmRiw6JnqxsH5QtU5Lz1lZY9Dpsf9uOI9z3ETR7I8Asd5b4x0jpEfBQwtO1o8AnNJOKk9ax8FvNhcL/WjYe4A+IWcZbx0lGycP0uT+7HHwY2p0Vhd6uszsOsPNba6q8de9WZuzmlv/ZvX37/AL/dYQYbWUEnPUsrg4e1G4sce1u/szUmmqpbr3KLU9ntVi76bWj1dfh+ZTrRTlwngIixGMytGRlYAyYfEzJrv8qkRO/RR2ras7WjaW7NHdI6bEYudpZWyNyuBk5pO57Dm09q+sWVQEBAQEBAQEAoNP8AKVywtpi+kw8h8w6LqjJ0cZ3iMbHvHH1R17EGpKfB5qyR1TVvcS86xLiTI/tvsFlFy6mK91e+XRcO4BkzbXz+bX0eM/ZJaOiZC3VjaGjzPadpUC97XneZdhptJh09eXFXb+eMrhYpAgICAgICAgs6/DY5xZ7QeDtjh2FZ0yWp0lD1egwaqNstd/X4x70ebT1WFzCppJXNLfbbtA4PacnN7QQrDFqK37p7pcZxHgmbS73p51PnHtj6t38mnKvFiWrTVNoaq1huimP4CfVd+E9xO6QpGzEBAQEBAQCUGhOV3lQdM92HYe86l9WWZmZlOwxRkeznmRmSLbNqZ2ZVrNpitY3mUMwHR8RWklAL9w2hv1Krs+om3dXo7fhPBK4IjLm77+jwj8pAoroRAQEBAQEBAQEBBQoIzjuj+fPQZOGZYOPvM4HqU3Bqf02crxfgcW3zaeO/xr6fXH2bT5H+VA1Jbh9c777ZFM6w5y3928+/wO/t2znH9G4kBAQEBBp7lx5QDTMOG0r7TPH3z27Y43D+WDue4EHqHag1lo1gvNNErx0yMh7o+qrtRm5p5Y6O54JwmNPWM2WPPn5R9/8ACQKK6EQEBAQEBAQEBAQEBAQRfSbByD9piuCM3AZHL2222H/dTdNn/RZynHeE7xOpwx7Y+v3+Ld/I5p9/FKc087h9qhAub5yx5AS243yd3HfZTnINjoCAgwGnOkrMLoZap9iQNWNhNteV19VvkSeoFBzHgUD6yofWVBLyXFxc7a+Q537Bw7FF1OXljljrLouAcO8tk8vePNr09c/hLVXO4EBAQEBAQEBAQEBAQEBBQhCY3RRtRLg+IRVdPkA7WaPZI2Oid1EfPqVpgy89e/q894zw/wDpM+9Y8y3fHq9MfzwdV4Fi0dbTRVURuyVocOIvtaesG4PYt6nX6Ag515e9IXVeIR4fGbsgtcbjM/6NIHe5fJmIjeWePHbJeKV6zOyzoKUQxtjbsaPE7z4qnvebWmZen6TTV0+GuKvh/JlcLFIEBAQEBAQEBAQEBAQEBAQY/G6Hn4XM9oZt+IfXZ3rbhyclt1fxPRxqtPanj1j2/nolno6aSWM+GvPGaK57BIwcNzrfEeKtnmreSC1xWubTQSzv9WNjnndk0E28kHJuAPfV1stVLm4l0jj+N53dW3wCi6q+1NvS6Hs5pvKamck9Kx856fVLlXO5EBAQEBAQecszWC7iAOJIA819iJnuhhkyUxxzXmIj19zHS6Q07f7y/YHHzstsafJPgrL8c0VJ259/ZEy+ocfp35c4B2gt8yLJOnyR4MsfGtFfujJt7d4/dkWPDhcEEcRmFpmNlnW1bRvWd4fSPogICAgICCMUOIfwrGYaoZNa8PIF/wCW+7Xiw25F2StNPfmpDzvjWm8hq7RHS3nfH87utGm4uMxxW9UoDy5Yn9nwWYA2MzmQj8x1nD9LHINJaHQatOXe84nuGXzuq3V23vt6Hd9nMPJpZv8A8p/buZ5Rl+ICAgICDDY9jgpxqtsZCMhub1u+ikYcE3756KbivF66OOSvfefD0eufshVXWPmdrPcXHyHYNysa0rWNohw2o1WXUW5stpn+eEeDwWSOILugxGSB12OI4t2tPaFhfHW8d6XpNdn0tubHb3eE+5OMGxdtS3LJw9Zv7jiFWZcM459TveG8Tx62m8d1o6x9Y9TJLUshAQEBAQRfTeDoxycCW+OY+RU3R275hyvafD5uPL7vq6S5OcS+1YTRzE3Jia0n8TOgfNqnOPQD0k57UdHHxmc63wsI/qKCCYDHq0sQ/CD45/uqnNO+SXpXCaRTR449W/x72QWpYCAgICC0xOsEET5DuGQ4ncPFZ46c9ohF12qjTYLZZ8P38GuZ5i9xe43JNyVbxERG0PM8uW2W83vO8y819axAQEFxQVboZGyN2jdxG8FY3pF67SkaTU302WMtOsfP1NkU04kY17djgCO9U9qzWdpenYMtc2OuSvSY3eq+NggICAgwulzL0rjwc0+dv3UjSz/qKTtBTm0Uz6Jifnt9W3/R/qucwUN/w55WeOrJ/WrNwCM+ksejQ8Ly/JiCLYX/ACIvgb8lT5P75eoaH/bY/wD5j9l0sEoQEBAQRjTeazY2cSXHusB8ypmjr3zLlu0+WYpjx+mZn4f5RFT3HCAgICAgnGh82tT6p9lxHcbH9yq3VV2vu7zs7lm+k5Z/TMx9fqzqjL4QEBAQYrSj/lJPy/6mrdp//JCp45/scnu/7Q2X6OB/4XUf+U7/ANUKtXnax9JSH+zUcnCV7fFt/wClBCcDfrU0R/APLJVGaNry9M4Xbm0eOf8A1hfLWnCAgICCJ6cMzhd8Q+SnaOesOR7UVnfFb2x+yLKa5MQEBAQEEz0KZaB54v8AkAq/Vz50ex2/Zmsxp7T6bfSEiUR0YgICAgw2lj7UjxxLR5g/spGmj/UhS8fttobR6ZiPnv8ARtr0e6bUwYu/xKiV47AI2f0FWbz97cveHc/gz3gZwyxy92cZ8pL9yDTmiE2tTBvuuI8c/wB1W6qu19/S73s7l59HFf8AjMx9fqzijL0QEBAQYjSei52nNtrOmO7aPD5Lfp78t/ap+OaSdRpZ2617/v8AJAVaPPRAQEBBUC+QR9iJmdobGwak5mBjDttc/EcyqjLfnvMvS+G6b+m01Mc9du/2z1Xy1pwgICAgjWm01o42cXF3gLfupmjr50y5jtPl2xUx+md/h/l0RyW4d9mwaijIsTHzhB4yEvP+pT3GM3pBhgrKSemdsljezsLgQD42QcpaJyOhqJad41TmC07Q9hsW/PwUTV03rFnS9mtTy5rYZ6Wjf3x+P2S9V7tRAQEBBRBC9JMDMTjLGLsOZHuH6Kx0+fmjlt1cPxrhFsNpzYo8yevq/H7I+pTnRAQEEq0YwMgieUWtmxp/1EfJQtRn/TV1vA+ETExqM0eyPrP0StQXWiAgICAgilRRuxHFYaRntPZFcbs7vd3AnwVnpq8tPa8/4/qPK6uYjpWNvu62hiDGtY0Wa0BoHAAWA8FIUr7Qc08tWBuw7FxVxj7ue0o4CQZSM79v5ljasWiYlu0+a2DLXJXrE7vummEjGvbscAQqe1ZrO0vUMOWuXHGSvSY3eq+NggICAgoQh1YPEdGYpSXMuxx4Zt/T9FJx6q1e6e9Q6zs/p80zbH5k+rp8Psw8micwOTmEdpB8LKRGrp4wpb9mtVE+basx74+isOiUpPSewDqu4+Fh818nV08IZY+zOomfPtWI98/SP3ZzDdHooSHZvdxdsHYFGyai9+7pC90XA9Ppp5p863pnw9kMwtC5EBAQEBBaYpWCCJ0h3DLrJ2BZ46c9ohE12qrpsFss+H7+DM+jzo8ZqqbEpMxFeNhO+V4Bc7uaf86uIjZ5ja02mZnrLoBHwQRLlO0TGLYe+ED71n3sJ2feNB6JPBwJHeDuQc6aJVxa51M8EEEkA5EEeswg7Dv8VC1eP9cOs7Oa7vnTW9sfWPr8UqUF1wgICAgICAgICAgICAgICCJaRSPqqmOkhBc4uDQ0e1I42A7r/NWGlx7V5p8XEdotb5TNGCs91evt/EfV1Fofo+zDaKGkj9hvSd77zm5/efKylucZlAQEHOHLjoy6gxBuIQi0c7tbLY2cesD1OHS/UvloiY2lsxZbYrxenWJ3W+H1YmibI3YRs4HeFUXpNLbS9N0mprqcNctfH5T4wuVgkiAgICAgICAgICAgICCyxevFPC6TfsaOLjs+vctmLHz22QuI6yNJgtknr4e1nPR/0VM9RJikwu2IlkV/alcOk/rs13i7qVvEbdzzS1ptM2nrLf6MRAQEGE0y0cjxSilpJPaF2O9yQeq8dh8iRvQcv4O+Shq5KOcapDywg+zIMr9h+ii6nFzV5o6w6HgHEPI5fI3nzbfKfz9ktVc7kQEBAQEBAQEBAQEBBRBFJIZMWxCKjp89Z2o33eLpD1AAnsCs9Pi5K9/WXn/G9f8A1WflrPm17o9c+MuqdHsHjoaWKlhFmRtDRxJ3uPWTcntUhSsigICAgINL8v2hfOMGKQN6bLNnAGZZsbLl7uQJ4W4IIFo3ifPxWcem3J3WNzlV6jFyW7ukvQuDcQ/qsG1p8+vdPr9E/wA8WXWhcCAgICAgICAgICAgwOlWKc1HzTT03jvDd579nipOmxc1uaekKDj3EfIYvJUnzrfKPz0bV5CdCvslN9vmbaacdAEZshNiOwuOfZqqycI2ugICAgICDzqIWyMcx4DmuBa5pzBBFiCOFkHLGnOjr8BxMhgJgfd0RPtRkjWjJ95py/Sd6wyUi9dpS9DrLaTNGWvv9ceMMxTzCRjXtNwRcFVFqzWdpel4ctMtIvSd4l6r42CAgICAgICAgIPCtqmwxukdsA8eACypWbTtDRqdRTT4rZb9I/my15LtFHY3iJnnF6eIh8l76rj7EI/fqB4q3pSKxtDzTVam+oy2y36z8vV7nTzRYWGzgskdVAQEBAQEBBFeUfRFuL0L4MhK3pwv92QA5E+64ZHuO4IOb9HKx9PM6jmBaQ4t1XZFrwbFh7fn2qHqsW8c8On7P8R8nf8Ap8k909PVPo9/7+1LFAdmICAgICAgICAgiWKPkxCrjoqcaxL9QAe0/eewZ59RKstNi5Y5p6y4Xj3EfL5fI0nza/Ofw6d0J0ZjwqijpY7Ega0jwLc5KQNZ58LDgABuUlz7PICAgICAgICAg0Zy+6FapGLU7d4bOBuOxs3kGnuPFH2JmJ3hENH8T+0RAn125OHyd3/VVWfFyW9T0XhHEI1eDef7o7p+/vZRaVoICAgICAgIMLpNinMRarT035DqG937f7KRp8XPbeekKTjfEP6XDyUnz7fKPGfs2NyCaE8xF/E52/eSi0AO1sR2ydrtnZ8Ss3ANxICAgICAgICAgIPCupGTxPhkaHMe0sc07C1wsQg5V0lwaTAcUfCbmIm7He/C7YfiGw9betasuPnrssOG62dJni/h0n2fhIY3hwDgbgi4PEKpmNu56TW0WrFq9JfSPogICAgIPOomEbHPcbAC5K+1ibTtDXly1xUm952iO9idANHH47ig1weYjIfKeEYvqxjrcRb9R3K3x0ildoeaa3V21WactvHp6o8IdSxRhjQ1oAaAAAMgAMgAOCzRH2gICAgICAgICAgIIFyw6HfxSgLo2/2iC8kdgLvFulF3gXHWAg0RohiNwad21ubeze3uUDVY9p54dl2d1/NWdNfrHfHs8Y9yTKG6gQEBAQEEU0rrTI9tLHckkXAzJcT0WAf/AG0Kdpcf65ch2j1+8xpqT075+kfX4OjOTLRIYTh7IiBzz7STO23kI9W/BoyHed6muUS1AQEBAQEBAQEBAQEBBzTyy6MHC8SbWQi0M7ucbbINlHrsy3G+t+YjcsbVi0bS24M1sOSuSnWJ3KGqE0bZG7HC/Yd48VUXrNbTEvTtLqK6jFXLTpP829y4WLeICAgtMUrRBE6Q7hkOLjsCzx057RCJrtXXS4LZZ8OnrnwZLkH0VNZWPxKYXZC7oX2Pndnf8oN+0t4K3iNo2h5nkvbJab26zO7odfWAgICAgIKEoKoCAgICAgII5ygaMtxTD5qYga9teJx9mVoOqb7gfVPU4oOaNFap0MslLJcEEjVO1r25Ob5eSh6vHvHNDqOzmt5bzp7T3T3x7fGPeligOyEBAQRLGy+trIqOEazi8MA3GRxtn2fVWOlx8teafFw3aHW+WzeRrPdX9/x0+LqTRPAmYdRQ0keyNoBda2s85uee11ypTnmXQEBAQEBB8luYPBB9ICAgICAgICDnPl40cNFiDMQiFmVBubbGzstf9Qs7tDl8mImNpZ4slsd4vXrE7rWgqhNEyQe0L9h3jxVPes1tMS9P0morqMNctfGP8rhYpAgssXreYhfJvAsBxcdi2Yqc9ohC4hq40untk8fD2+DP+j1oyZZ5cTlFxHeOInfI4dN47Gm1/wAZ4K3jueZ2tNpmZ6y34j4ICAgICAgICAgICAgICAgjPKNo6MSw2entd+rrxdUrAS3Pdf1ewoObdDqstc+ndkR0gDkQRk4Hy81C1dOlodZ2a1ffbT29sfX+e1KlBdcIIlpPI6oqIqWMXdrABvGR5AA8x4qw0lNq83pcV2k1fPljBHSvfPtn7R+7qLQ/Am4dQ09I233bAHEC2tIc3ut1uJKluaZlAQEBAQEBBSyCqAgICAgICAgIOYeVrBjheNmZgtHMRO3h0jaRn6tbucFjevNWYSNJnnBmrljwn/PyX0bw4Bw2EAjsKppjadnqFLResWjpL4qphGxzzsaCT3L7WvNMRDDPlrhx2yW6RG765CsE+3Yq+skF20/3nVzsmsGeFnH8oVzWNo2h5dmyzlyWyW6zO7pFfWsQEBAQEBAQEBAQEBAQEBAQEGsOX7APtOGCpaOnTO1r/wDTfZrx46p/Kg1LonV85Thp2sOr3bR9O5Vmppy339LvuAanyulik9a93u8P56njplV6sLYxtec/hbY/Oyy0lN7c3oaO0mp5MEYo62n5R+W8uRTARR4RC4jp1H9ocep4Gp/kDfEqxcQnqAgIKWQVQEBBQmyATZBVAQEBAQEBAQEFrilC2pglgeLtlY+Nw6ntLT80HJ2BxupK+akftDnxnd0oyd3cfFRdVXem/odB2c1Hk9TOOf1R847/ALvQUZxLF4KRuYdIyI/De8hy4DW8Fnpq8tPa0cd1HltXaI6V7vv83WkMYY1rWiwaAAOAAsAt6mfaAgICAgICD4lPRKD5qXWYfBB6oCAgICAgICAgIOZ+W7DTRY39pYMpgyYcNdvRcO8tv+YrG1eaJhtwZpw5K5K9Yndf+j3hf2jEp6twvzLMup8xIB7dUP8ANfYjaNmOS83tNp8Z3dEr6wEBAQEBBRwuEFUFCEFUBAQEBAQEBAQEBBp70j8J16SmqwM4pHRu+GUA3P5mAfmQZL0fcK5nCjOR0p5XOvv1WdBo7Lhx70Gz0BAQEBAQEBAQEBAQEBAQEBAQEBBFOVPDftWDVrLXLYjK3ti6eXXZpHegyOhmGfZMOpKfeyFgd8ZaC4/qJQZpAQEBAQEBAQEBAQEBAQEBAQEBAQUe0EEEXByI3EcEACyCqAgICAgICAgICD//2Q=="/>
          <p:cNvSpPr>
            <a:spLocks noChangeAspect="1" noChangeArrowheads="1"/>
          </p:cNvSpPr>
          <p:nvPr/>
        </p:nvSpPr>
        <p:spPr bwMode="auto">
          <a:xfrm>
            <a:off x="-23813" y="-102394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pic>
        <p:nvPicPr>
          <p:cNvPr id="16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24600" y="1171783"/>
            <a:ext cx="1723929" cy="154285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3925" y="2571750"/>
            <a:ext cx="2014286" cy="127142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0" y="3486150"/>
            <a:ext cx="1750000" cy="1471429"/>
          </a:xfrm>
          <a:prstGeom prst="rect">
            <a:avLst/>
          </a:prstGeom>
        </p:spPr>
      </p:pic>
      <p:pic>
        <p:nvPicPr>
          <p:cNvPr id="7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832" y="1885950"/>
            <a:ext cx="239077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178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800" spc="-100" dirty="0" smtClean="0">
                <a:ln w="3175">
                  <a:noFill/>
                </a:ln>
                <a:solidFill>
                  <a:schemeClr val="accent1"/>
                </a:solidFill>
              </a:rPr>
              <a:t>What are we trying to save?</a:t>
            </a:r>
            <a:endParaRPr lang="en-GB" sz="2800" spc="-100" dirty="0">
              <a:ln w="3175">
                <a:noFill/>
              </a:ln>
              <a:solidFill>
                <a:schemeClr val="accent1"/>
              </a:solidFill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342900" y="4961701"/>
            <a:ext cx="1600200" cy="1142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6075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32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1pPr>
            <a:lvl2pPr marL="630238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630238" algn="l"/>
              </a:tabLst>
              <a:defRPr sz="28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2pPr>
            <a:lvl3pPr marL="914400" indent="-28416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4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3pPr>
            <a:lvl4pPr marL="1482725" indent="-22383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tabLst>
                <a:tab pos="914400" algn="l"/>
              </a:tabLst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4pPr>
            <a:lvl5pPr marL="1712913" indent="-2301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ClrTx/>
              <a:buSzPct val="90000"/>
              <a:buFont typeface="Arial" pitchFamily="34" charset="0"/>
              <a:buChar char="•"/>
              <a:defRPr sz="2000" kern="120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86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fld id="{E1AB34A1-66B3-4A2E-8303-D8630C1DBCF3}" type="slidenum">
              <a:rPr lang="en-GB" sz="825">
                <a:solidFill>
                  <a:srgbClr val="FF9E29"/>
                </a:solidFill>
                <a:cs typeface="Segoe UI" pitchFamily="34" charset="0"/>
              </a:rPr>
              <a:pPr marL="0" indent="0">
                <a:buNone/>
              </a:pPr>
              <a:t>9</a:t>
            </a:fld>
            <a:endParaRPr lang="en-GB" sz="825" dirty="0">
              <a:solidFill>
                <a:srgbClr val="FF9E29"/>
              </a:solidFill>
              <a:cs typeface="Segoe UI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060386"/>
            <a:ext cx="1752600" cy="130413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9868" y="2443909"/>
            <a:ext cx="2505075" cy="1219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8773" y="2364517"/>
            <a:ext cx="2524125" cy="18097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3698" y="3217071"/>
            <a:ext cx="2600325" cy="17526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0875" y="333931"/>
            <a:ext cx="2143125" cy="21336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 rot="19577455">
            <a:off x="121118" y="1608748"/>
            <a:ext cx="8901762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15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Problems!</a:t>
            </a:r>
            <a:endParaRPr lang="en-US" sz="115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7380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MSVID_Product_Brand_template_16-9_WHITE_Cyan-accent">
  <a:themeElements>
    <a:clrScheme name="Optimized palette light">
      <a:dk1>
        <a:srgbClr val="505050"/>
      </a:dk1>
      <a:lt1>
        <a:srgbClr val="FFFFFF"/>
      </a:lt1>
      <a:dk2>
        <a:srgbClr val="0072C6"/>
      </a:dk2>
      <a:lt2>
        <a:srgbClr val="F2F2F2"/>
      </a:lt2>
      <a:accent1>
        <a:srgbClr val="0072C6"/>
      </a:accent1>
      <a:accent2>
        <a:srgbClr val="7FBA00"/>
      </a:accent2>
      <a:accent3>
        <a:srgbClr val="EB3C00"/>
      </a:accent3>
      <a:accent4>
        <a:srgbClr val="FCD116"/>
      </a:accent4>
      <a:accent5>
        <a:srgbClr val="007233"/>
      </a:accent5>
      <a:accent6>
        <a:srgbClr val="00188F"/>
      </a:accent6>
      <a:hlink>
        <a:srgbClr val="0072C6"/>
      </a:hlink>
      <a:folHlink>
        <a:srgbClr val="0072C6"/>
      </a:folHlink>
    </a:clrScheme>
    <a:fontScheme name="Custom 1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defTabSz="932472" fontAlgn="base">
          <a:lnSpc>
            <a:spcPct val="90000"/>
          </a:lnSpc>
          <a:spcBef>
            <a:spcPct val="0"/>
          </a:spcBef>
          <a:spcAft>
            <a:spcPct val="0"/>
          </a:spcAft>
          <a:defRPr sz="900" dirty="0" smtClean="0">
            <a:gradFill>
              <a:gsLst>
                <a:gs pos="0">
                  <a:srgbClr val="FFFFFF"/>
                </a:gs>
                <a:gs pos="100000">
                  <a:srgbClr val="FFFFFF"/>
                </a:gs>
              </a:gsLst>
              <a:lin ang="5400000" scaled="0"/>
            </a:gradFill>
            <a:latin typeface="+mj-lt"/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182880" tIns="146304" rIns="182880" bIns="146304" rtlCol="0">
        <a:spAutoFit/>
      </a:bodyPr>
      <a:lstStyle>
        <a:defPPr>
          <a:lnSpc>
            <a:spcPct val="90000"/>
          </a:lnSpc>
          <a:defRPr sz="2400" dirty="0" smtClean="0">
            <a:gradFill>
              <a:gsLst>
                <a:gs pos="2917">
                  <a:schemeClr val="tx1"/>
                </a:gs>
                <a:gs pos="30000">
                  <a:schemeClr val="tx1"/>
                </a:gs>
              </a:gsLst>
              <a:lin ang="5400000" scaled="0"/>
            </a:gra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chEd_2012_Template_16x9">
  <a:themeElements>
    <a:clrScheme name="TechED_2012">
      <a:dk1>
        <a:srgbClr val="363535"/>
      </a:dk1>
      <a:lt1>
        <a:srgbClr val="FFFFFF"/>
      </a:lt1>
      <a:dk2>
        <a:srgbClr val="1D4C7C"/>
      </a:dk2>
      <a:lt2>
        <a:srgbClr val="3397D3"/>
      </a:lt2>
      <a:accent1>
        <a:srgbClr val="3397D3"/>
      </a:accent1>
      <a:accent2>
        <a:srgbClr val="8E499C"/>
      </a:accent2>
      <a:accent3>
        <a:srgbClr val="ED5326"/>
      </a:accent3>
      <a:accent4>
        <a:srgbClr val="3BBEB4"/>
      </a:accent4>
      <a:accent5>
        <a:srgbClr val="94C949"/>
      </a:accent5>
      <a:accent6>
        <a:srgbClr val="E7B921"/>
      </a:accent6>
      <a:hlink>
        <a:srgbClr val="3397D3"/>
      </a:hlink>
      <a:folHlink>
        <a:srgbClr val="E7B921"/>
      </a:folHlink>
    </a:clrScheme>
    <a:fontScheme name="Segoe UI - Segoe UI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>
          <a:defRPr sz="2200" dirty="0" smtClean="0">
            <a:solidFill>
              <a:srgbClr val="FFFFFF">
                <a:alpha val="98824"/>
              </a:srgbClr>
            </a:solidFill>
            <a:latin typeface="Segoe UI" pitchFamily="34" charset="0"/>
            <a:ea typeface="Segoe UI" pitchFamily="34" charset="0"/>
            <a:cs typeface="Segoe UI" pitchFamily="34" charset="0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91440" tIns="91440" rIns="91440" bIns="91440" rtlCol="0">
        <a:spAutoFit/>
      </a:bodyPr>
      <a:lstStyle>
        <a:defPPr>
          <a:lnSpc>
            <a:spcPct val="90000"/>
          </a:lnSpc>
          <a:spcBef>
            <a:spcPct val="20000"/>
          </a:spcBef>
          <a:buSzPct val="90000"/>
          <a:defRPr sz="3200" dirty="0" err="1" smtClean="0">
            <a:solidFill>
              <a:schemeClr val="tx1">
                <a:alpha val="99000"/>
              </a:schemeClr>
            </a:solidFill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937EB4252CCA4692B695AD0978A9D4" ma:contentTypeVersion="" ma:contentTypeDescription="Create a new document." ma:contentTypeScope="" ma:versionID="c7e0e9aa837041402cbc2a4547b9634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f3e687d5f98ee29b9cfcc2ff24550dc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A9092C1-75E8-4C49-B994-90112165C8D9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ED1FAB0-FC60-4E2F-81CF-ABD0A77D06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E9CB36A-48C3-45CA-B079-303AA0CBA4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Brand guidelines</Template>
  <TotalTime>74371</TotalTime>
  <Words>1237</Words>
  <Application>Microsoft Office PowerPoint</Application>
  <PresentationFormat>On-screen Show (16:9)</PresentationFormat>
  <Paragraphs>362</Paragraphs>
  <Slides>41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41</vt:i4>
      </vt:variant>
    </vt:vector>
  </HeadingPairs>
  <TitlesOfParts>
    <vt:vector size="50" baseType="lpstr">
      <vt:lpstr>Arial</vt:lpstr>
      <vt:lpstr>Calibri</vt:lpstr>
      <vt:lpstr>Calibri Light</vt:lpstr>
      <vt:lpstr>Segoe UI</vt:lpstr>
      <vt:lpstr>Segoe UI Light</vt:lpstr>
      <vt:lpstr>Wingdings</vt:lpstr>
      <vt:lpstr>MSVID_Product_Brand_template_16-9_WHITE_Cyan-accent</vt:lpstr>
      <vt:lpstr>Custom Design</vt:lpstr>
      <vt:lpstr>TechEd_2012_Template_16x9</vt:lpstr>
      <vt:lpstr>QA Transformation “Get on board or risk NOW!”</vt:lpstr>
      <vt:lpstr>Who am I?</vt:lpstr>
      <vt:lpstr>AGILE – True of False?</vt:lpstr>
      <vt:lpstr>What is Software Testing?</vt:lpstr>
      <vt:lpstr>Testing practices</vt:lpstr>
      <vt:lpstr>What is the cost of exposing defects?</vt:lpstr>
      <vt:lpstr>Costs of Issues</vt:lpstr>
      <vt:lpstr>Off-shoring has become BIG-BUSINESS</vt:lpstr>
      <vt:lpstr>What are we trying to save?</vt:lpstr>
      <vt:lpstr>Pushing “LEFT”</vt:lpstr>
      <vt:lpstr>How does it all change for a tester in an Agile environment?</vt:lpstr>
      <vt:lpstr>Some core concepts</vt:lpstr>
      <vt:lpstr>Traditional Tester </vt:lpstr>
      <vt:lpstr>Transforming</vt:lpstr>
      <vt:lpstr>WoW -  Ways of Working</vt:lpstr>
      <vt:lpstr>Quality Assurance agenda</vt:lpstr>
      <vt:lpstr>How can testing be the responsibility of the TEAM?</vt:lpstr>
      <vt:lpstr>Quality Assurance agenda</vt:lpstr>
      <vt:lpstr>How can testing occur ALL THE TIME?</vt:lpstr>
      <vt:lpstr>Quality Assurance agenda</vt:lpstr>
      <vt:lpstr>Push Left = How do we detect defects earlier?</vt:lpstr>
      <vt:lpstr>Quality Assurance agenda</vt:lpstr>
      <vt:lpstr>How can RISK be reduced?</vt:lpstr>
      <vt:lpstr>Quality Assurance agenda</vt:lpstr>
      <vt:lpstr>How to align with the business</vt:lpstr>
      <vt:lpstr>Quality Assurance agenda</vt:lpstr>
      <vt:lpstr>When are we DONE?</vt:lpstr>
      <vt:lpstr>Joining an Agile team</vt:lpstr>
      <vt:lpstr>The new world of Agile</vt:lpstr>
      <vt:lpstr>WoW -  Ways of Working</vt:lpstr>
      <vt:lpstr>Environment</vt:lpstr>
      <vt:lpstr>WoW – original lifecycle</vt:lpstr>
      <vt:lpstr>Goals</vt:lpstr>
      <vt:lpstr>KPIs –Cumulated defects</vt:lpstr>
      <vt:lpstr>WoW</vt:lpstr>
      <vt:lpstr>WoW</vt:lpstr>
      <vt:lpstr>WoW – Modified lifecycle</vt:lpstr>
      <vt:lpstr>KPIs –Cumulative KNOWN defects</vt:lpstr>
      <vt:lpstr>WoW – comments from team</vt:lpstr>
      <vt:lpstr>In closing</vt:lpstr>
      <vt:lpstr> Questions ????  Good reading 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Brand Guidelines</dc:title>
  <dc:creator>pc</dc:creator>
  <cp:lastModifiedBy>Ray Scott</cp:lastModifiedBy>
  <cp:revision>855</cp:revision>
  <dcterms:created xsi:type="dcterms:W3CDTF">2013-02-14T10:44:38Z</dcterms:created>
  <dcterms:modified xsi:type="dcterms:W3CDTF">2014-09-16T07:19:15Z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0x01010010937EB4252CCA4692B695AD0978A9D4</vt:lpwstr>
  </property>
</Properties>
</file>